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8" r:id="rId3"/>
    <p:sldId id="259" r:id="rId4"/>
    <p:sldId id="260" r:id="rId5"/>
    <p:sldId id="314" r:id="rId6"/>
    <p:sldId id="261" r:id="rId7"/>
    <p:sldId id="262" r:id="rId8"/>
    <p:sldId id="263" r:id="rId9"/>
    <p:sldId id="315" r:id="rId10"/>
    <p:sldId id="316" r:id="rId11"/>
    <p:sldId id="264" r:id="rId12"/>
    <p:sldId id="265" r:id="rId13"/>
    <p:sldId id="317" r:id="rId14"/>
    <p:sldId id="266" r:id="rId15"/>
    <p:sldId id="310" r:id="rId16"/>
    <p:sldId id="267" r:id="rId17"/>
    <p:sldId id="268" r:id="rId18"/>
    <p:sldId id="269" r:id="rId19"/>
    <p:sldId id="270" r:id="rId20"/>
    <p:sldId id="271" r:id="rId21"/>
    <p:sldId id="272" r:id="rId22"/>
    <p:sldId id="318" r:id="rId23"/>
    <p:sldId id="273" r:id="rId24"/>
    <p:sldId id="274" r:id="rId25"/>
    <p:sldId id="275" r:id="rId26"/>
    <p:sldId id="276" r:id="rId27"/>
    <p:sldId id="277" r:id="rId28"/>
    <p:sldId id="319" r:id="rId29"/>
    <p:sldId id="278" r:id="rId30"/>
    <p:sldId id="279" r:id="rId31"/>
    <p:sldId id="280" r:id="rId32"/>
    <p:sldId id="320" r:id="rId33"/>
    <p:sldId id="281" r:id="rId34"/>
    <p:sldId id="321" r:id="rId35"/>
    <p:sldId id="282" r:id="rId36"/>
    <p:sldId id="286" r:id="rId37"/>
    <p:sldId id="322" r:id="rId38"/>
    <p:sldId id="287" r:id="rId39"/>
    <p:sldId id="323" r:id="rId40"/>
    <p:sldId id="288" r:id="rId41"/>
    <p:sldId id="289" r:id="rId42"/>
    <p:sldId id="290" r:id="rId43"/>
    <p:sldId id="324" r:id="rId44"/>
    <p:sldId id="291" r:id="rId45"/>
    <p:sldId id="325" r:id="rId46"/>
    <p:sldId id="292" r:id="rId47"/>
    <p:sldId id="293" r:id="rId48"/>
    <p:sldId id="294" r:id="rId49"/>
    <p:sldId id="295" r:id="rId50"/>
    <p:sldId id="296" r:id="rId51"/>
    <p:sldId id="297" r:id="rId52"/>
    <p:sldId id="326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2" r:id="rId66"/>
    <p:sldId id="327" r:id="rId67"/>
    <p:sldId id="313" r:id="rId68"/>
    <p:sldId id="328" r:id="rId69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2857" autoAdjust="0"/>
  </p:normalViewPr>
  <p:slideViewPr>
    <p:cSldViewPr snapToObjects="1">
      <p:cViewPr varScale="1">
        <p:scale>
          <a:sx n="127" d="100"/>
          <a:sy n="127" d="100"/>
        </p:scale>
        <p:origin x="-761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4DD3A007-EE6A-4F90-A889-15E75F8B6C40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0577861-EC88-4FAF-B03D-8E11EAEEBB67}" type="slidenum">
              <a:rPr lang="zh-TW" altLang="en-US" smtClean="0">
                <a:latin typeface="Times New Roman" pitchFamily="18" charset="0"/>
              </a:rPr>
              <a:pPr/>
              <a:t>57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3FB98565-64E1-405F-B99E-72828C492FF9}" type="slidenum">
              <a:rPr lang="zh-TW" altLang="en-US" smtClean="0">
                <a:latin typeface="Times New Roman" pitchFamily="18" charset="0"/>
              </a:rPr>
              <a:pPr/>
              <a:t>58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DDBAC1B5-F6AD-4D9F-BAA0-D30DED47A1B0}" type="slidenum">
              <a:rPr lang="zh-TW" altLang="en-US" smtClean="0">
                <a:latin typeface="Times New Roman" pitchFamily="18" charset="0"/>
              </a:rPr>
              <a:pPr/>
              <a:t>60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3874DE7-4900-48D6-9B97-957FB9CB9497}" type="slidenum">
              <a:rPr lang="zh-TW" altLang="en-US" smtClean="0">
                <a:latin typeface="Times New Roman" pitchFamily="18" charset="0"/>
              </a:rPr>
              <a:pPr/>
              <a:t>61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8E60AA6B-A578-4D2A-A2C4-407A542325E6}" type="slidenum">
              <a:rPr lang="zh-TW" altLang="en-US" smtClean="0">
                <a:latin typeface="Times New Roman" pitchFamily="18" charset="0"/>
              </a:rPr>
              <a:pPr/>
              <a:t>62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A7DB44D-FAB0-4D58-870E-4C94341980AA}" type="slidenum">
              <a:rPr lang="zh-TW" altLang="en-US" smtClean="0">
                <a:latin typeface="Times New Roman" pitchFamily="18" charset="0"/>
              </a:rPr>
              <a:pPr/>
              <a:t>63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CB995A61-22CB-4C77-9758-28B20C9C95B0}" type="slidenum">
              <a:rPr lang="zh-TW" altLang="en-US" smtClean="0">
                <a:latin typeface="Times New Roman" pitchFamily="18" charset="0"/>
              </a:rPr>
              <a:pPr/>
              <a:t>64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ADBE0ACD-1AB4-45FA-BBA1-30EF8BA95AE1}" type="slidenum">
              <a:rPr lang="zh-TW" altLang="en-US" smtClean="0">
                <a:latin typeface="Times New Roman" pitchFamily="18" charset="0"/>
              </a:rPr>
              <a:pPr/>
              <a:t>17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2019DC9-87D2-470E-AB93-1DC90F2DD0AE}" type="slidenum">
              <a:rPr lang="zh-TW" altLang="en-US" smtClean="0">
                <a:latin typeface="Times New Roman" pitchFamily="18" charset="0"/>
              </a:rPr>
              <a:pPr/>
              <a:t>18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FF0331D-A43A-4D00-A496-011253968436}" type="slidenum">
              <a:rPr lang="zh-TW" altLang="en-US" smtClean="0">
                <a:latin typeface="Times New Roman" pitchFamily="18" charset="0"/>
              </a:rPr>
              <a:pPr/>
              <a:t>19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0ED86E15-5028-4A6E-9242-7AA53F760F7C}" type="slidenum">
              <a:rPr lang="zh-TW" altLang="en-US" smtClean="0">
                <a:latin typeface="Times New Roman" pitchFamily="18" charset="0"/>
              </a:rPr>
              <a:pPr/>
              <a:t>20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9F02EA7D-98D8-466F-BD54-5F39D63A4270}" type="slidenum">
              <a:rPr lang="zh-TW" altLang="en-US" smtClean="0">
                <a:latin typeface="Times New Roman" pitchFamily="18" charset="0"/>
              </a:rPr>
              <a:pPr/>
              <a:t>21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363DEF7-BEAB-48AB-AC41-D06054FE2496}" type="slidenum">
              <a:rPr lang="zh-TW" altLang="en-US" smtClean="0">
                <a:latin typeface="Times New Roman" pitchFamily="18" charset="0"/>
              </a:rPr>
              <a:pPr/>
              <a:t>54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8DFE50C-A439-421C-99F0-7542857E9D2D}" type="slidenum">
              <a:rPr lang="zh-TW" altLang="en-US" smtClean="0">
                <a:latin typeface="Times New Roman" pitchFamily="18" charset="0"/>
              </a:rPr>
              <a:pPr/>
              <a:t>55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6B25726F-E35F-4AB8-9EDB-95242DAFEC79}" type="slidenum">
              <a:rPr lang="zh-TW" altLang="en-US" smtClean="0">
                <a:latin typeface="Times New Roman" pitchFamily="18" charset="0"/>
              </a:rPr>
              <a:pPr/>
              <a:t>56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377110"/>
            <a:ext cx="9170078" cy="47640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715295"/>
            <a:ext cx="2737212" cy="742533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6" y="782801"/>
            <a:ext cx="5476465" cy="725061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802" y="1795463"/>
            <a:ext cx="4194429" cy="2801541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6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3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6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6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4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61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6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9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40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30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8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10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3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9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4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9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7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8" y="-789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302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5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32" y="1"/>
            <a:ext cx="67507" cy="472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4622800" cy="280154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636535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07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34604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60399"/>
            <a:ext cx="8229600" cy="2934224"/>
          </a:xfrm>
        </p:spPr>
        <p:txBody>
          <a:bodyPr/>
          <a:lstStyle>
            <a:lvl1pPr marL="457200" indent="-457200" algn="just" hangingPunct="0">
              <a:lnSpc>
                <a:spcPct val="120000"/>
              </a:lnSpc>
              <a:spcBef>
                <a:spcPts val="800"/>
              </a:spcBef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lnSpc>
                <a:spcPct val="120000"/>
              </a:lnSpc>
              <a:spcBef>
                <a:spcPts val="8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sz="24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lnSpc>
                <a:spcPct val="120000"/>
              </a:lnSpc>
              <a:spcBef>
                <a:spcPts val="8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lnSpc>
                <a:spcPct val="120000"/>
              </a:lnSpc>
              <a:spcBef>
                <a:spcPts val="800"/>
              </a:spcBef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lnSpc>
                <a:spcPct val="120000"/>
              </a:lnSpc>
              <a:spcBef>
                <a:spcPts val="800"/>
              </a:spcBef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59" cy="622018"/>
            <a:chOff x="0" y="0"/>
            <a:chExt cx="9198259" cy="622018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0"/>
                <a:ext cx="9144000" cy="546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906574" y="13476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7778146" y="291553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7677346" y="392814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pic>
            <p:nvPicPr>
              <p:cNvPr id="21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85" y="71699"/>
                <a:ext cx="323700" cy="42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文字方塊 14"/>
            <p:cNvSpPr txBox="1"/>
            <p:nvPr userDrawn="1"/>
          </p:nvSpPr>
          <p:spPr>
            <a:xfrm>
              <a:off x="8073134" y="6465"/>
              <a:ext cx="11251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07</a:t>
              </a:r>
              <a:endParaRPr lang="zh-TW" altLang="en-US" sz="22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84063"/>
            <a:ext cx="8229600" cy="3710560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" y="65596"/>
            <a:ext cx="425589" cy="41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6" y="134763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8" y="1"/>
            <a:ext cx="1016605" cy="546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7" y="38694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677348" y="388487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59" cy="622018"/>
            <a:chOff x="0" y="0"/>
            <a:chExt cx="9198259" cy="622018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0"/>
                <a:ext cx="9144000" cy="546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906574" y="13476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7778146" y="291553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7677346" y="392814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pic>
            <p:nvPicPr>
              <p:cNvPr id="21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85" y="71699"/>
                <a:ext cx="323700" cy="42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文字方塊 14"/>
            <p:cNvSpPr txBox="1"/>
            <p:nvPr userDrawn="1"/>
          </p:nvSpPr>
          <p:spPr>
            <a:xfrm>
              <a:off x="8073134" y="6465"/>
              <a:ext cx="11251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07</a:t>
              </a:r>
              <a:endParaRPr lang="zh-TW" altLang="en-US" sz="22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54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" y="65596"/>
            <a:ext cx="425589" cy="41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6" y="134763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8" y="1"/>
            <a:ext cx="1016605" cy="546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7" y="38694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3" y="291554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8" y="388487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850309"/>
            <a:ext cx="8229600" cy="3744314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4" name="群組 13"/>
          <p:cNvGrpSpPr/>
          <p:nvPr userDrawn="1"/>
        </p:nvGrpSpPr>
        <p:grpSpPr>
          <a:xfrm>
            <a:off x="0" y="0"/>
            <a:ext cx="9198259" cy="622018"/>
            <a:chOff x="0" y="0"/>
            <a:chExt cx="9198259" cy="622018"/>
          </a:xfrm>
        </p:grpSpPr>
        <p:grpSp>
          <p:nvGrpSpPr>
            <p:cNvPr id="15" name="群組 14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sp>
            <p:nvSpPr>
              <p:cNvPr id="17" name="矩形 16"/>
              <p:cNvSpPr/>
              <p:nvPr userDrawn="1"/>
            </p:nvSpPr>
            <p:spPr>
              <a:xfrm>
                <a:off x="0" y="0"/>
                <a:ext cx="9144000" cy="546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906574" y="13476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7778146" y="291553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>
                <a:off x="7677346" y="392814"/>
                <a:ext cx="100800" cy="101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en-US" altLang="zh-TW" dirty="0" smtClean="0"/>
              </a:p>
              <a:p>
                <a:pPr algn="ctr"/>
                <a:endParaRPr lang="zh-TW" altLang="en-US" dirty="0"/>
              </a:p>
            </p:txBody>
          </p:sp>
          <p:pic>
            <p:nvPicPr>
              <p:cNvPr id="22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885" y="71699"/>
                <a:ext cx="323700" cy="42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文字方塊 15"/>
            <p:cNvSpPr txBox="1"/>
            <p:nvPr userDrawn="1"/>
          </p:nvSpPr>
          <p:spPr>
            <a:xfrm>
              <a:off x="8073134" y="6465"/>
              <a:ext cx="11251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07</a:t>
              </a:r>
              <a:endParaRPr lang="zh-TW" altLang="en-US" sz="22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8"/>
            <a:ext cx="9144000" cy="3915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6" y="1255354"/>
            <a:ext cx="8604269" cy="31053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15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722472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7757944" y="802232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群組 4"/>
          <p:cNvGrpSpPr/>
          <p:nvPr userDrawn="1"/>
        </p:nvGrpSpPr>
        <p:grpSpPr>
          <a:xfrm>
            <a:off x="683018" y="771550"/>
            <a:ext cx="1781968" cy="414607"/>
            <a:chOff x="683018" y="1178750"/>
            <a:chExt cx="1781968" cy="414607"/>
          </a:xfrm>
        </p:grpSpPr>
        <p:sp>
          <p:nvSpPr>
            <p:cNvPr id="24" name="橢圓 23"/>
            <p:cNvSpPr/>
            <p:nvPr userDrawn="1"/>
          </p:nvSpPr>
          <p:spPr>
            <a:xfrm>
              <a:off x="683018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 userDrawn="1"/>
          </p:nvSpPr>
          <p:spPr>
            <a:xfrm>
              <a:off x="115162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 userDrawn="1"/>
          </p:nvSpPr>
          <p:spPr>
            <a:xfrm>
              <a:off x="160167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 userDrawn="1"/>
          </p:nvSpPr>
          <p:spPr>
            <a:xfrm>
              <a:off x="2051720" y="1180091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/>
          <p:cNvSpPr txBox="1"/>
          <p:nvPr userDrawn="1"/>
        </p:nvSpPr>
        <p:spPr>
          <a:xfrm>
            <a:off x="701570" y="7897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家    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6" name="群組 45"/>
          <p:cNvGrpSpPr/>
          <p:nvPr userDrawn="1"/>
        </p:nvGrpSpPr>
        <p:grpSpPr>
          <a:xfrm>
            <a:off x="0" y="0"/>
            <a:ext cx="9198259" cy="591240"/>
            <a:chOff x="0" y="0"/>
            <a:chExt cx="9198259" cy="787347"/>
          </a:xfrm>
        </p:grpSpPr>
        <p:grpSp>
          <p:nvGrpSpPr>
            <p:cNvPr id="47" name="群組 46"/>
            <p:cNvGrpSpPr/>
            <p:nvPr userDrawn="1"/>
          </p:nvGrpSpPr>
          <p:grpSpPr>
            <a:xfrm>
              <a:off x="0" y="0"/>
              <a:ext cx="9144000" cy="728700"/>
              <a:chOff x="0" y="0"/>
              <a:chExt cx="9144000" cy="728700"/>
            </a:xfrm>
          </p:grpSpPr>
          <p:sp>
            <p:nvSpPr>
              <p:cNvPr id="49" name="矩形 48"/>
              <p:cNvSpPr/>
              <p:nvPr userDrawn="1"/>
            </p:nvSpPr>
            <p:spPr>
              <a:xfrm>
                <a:off x="0" y="0"/>
                <a:ext cx="9144000" cy="7287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50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211" y="96475"/>
                <a:ext cx="323700" cy="42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矩形 50"/>
              <p:cNvSpPr/>
              <p:nvPr userDrawn="1"/>
            </p:nvSpPr>
            <p:spPr>
              <a:xfrm>
                <a:off x="906573" y="179684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2" name="矩形 51"/>
              <p:cNvSpPr/>
              <p:nvPr userDrawn="1"/>
            </p:nvSpPr>
            <p:spPr>
              <a:xfrm>
                <a:off x="8127395" y="0"/>
                <a:ext cx="1016605" cy="7287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/>
              <p:cNvSpPr/>
              <p:nvPr userDrawn="1"/>
            </p:nvSpPr>
            <p:spPr>
              <a:xfrm>
                <a:off x="7767355" y="388736"/>
                <a:ext cx="1008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 userDrawn="1"/>
            </p:nvSpPr>
            <p:spPr>
              <a:xfrm>
                <a:off x="7677345" y="517980"/>
                <a:ext cx="1044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8" name="文字方塊 47"/>
            <p:cNvSpPr txBox="1"/>
            <p:nvPr userDrawn="1"/>
          </p:nvSpPr>
          <p:spPr>
            <a:xfrm>
              <a:off x="8073134" y="8609"/>
              <a:ext cx="1125125" cy="77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02</a:t>
              </a:r>
              <a:endParaRPr lang="zh-TW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03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9"/>
            <a:ext cx="9144000" cy="3915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"/>
            <a:ext cx="9144000" cy="54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" y="65596"/>
            <a:ext cx="425589" cy="41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6" y="134763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8" y="1"/>
            <a:ext cx="1016605" cy="546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7" y="38694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3" y="291554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8" y="388487"/>
            <a:ext cx="135015" cy="101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8" y="1255355"/>
            <a:ext cx="8604269" cy="31053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1692375"/>
            <a:ext cx="8229600" cy="26683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800"/>
              </a:spcBef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lnSpc>
                <a:spcPct val="120000"/>
              </a:lnSpc>
              <a:spcBef>
                <a:spcPts val="800"/>
              </a:spcBef>
              <a:buNone/>
              <a:defRPr sz="2000" b="1"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lnSpc>
                <a:spcPct val="120000"/>
              </a:lnSpc>
              <a:spcBef>
                <a:spcPts val="800"/>
              </a:spcBef>
              <a:buNone/>
              <a:defRPr sz="2000"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lnSpc>
                <a:spcPct val="120000"/>
              </a:lnSpc>
              <a:spcBef>
                <a:spcPts val="800"/>
              </a:spcBef>
              <a:buNone/>
              <a:defRPr sz="1800"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lnSpc>
                <a:spcPct val="120000"/>
              </a:lnSpc>
              <a:spcBef>
                <a:spcPts val="800"/>
              </a:spcBef>
              <a:buNone/>
              <a:defRPr sz="1800"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0" y="0"/>
            <a:ext cx="9198259" cy="591240"/>
            <a:chOff x="0" y="0"/>
            <a:chExt cx="9198259" cy="787347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0" y="0"/>
              <a:ext cx="9144000" cy="728700"/>
              <a:chOff x="0" y="0"/>
              <a:chExt cx="9144000" cy="728700"/>
            </a:xfrm>
          </p:grpSpPr>
          <p:sp>
            <p:nvSpPr>
              <p:cNvPr id="20" name="矩形 19"/>
              <p:cNvSpPr/>
              <p:nvPr userDrawn="1"/>
            </p:nvSpPr>
            <p:spPr>
              <a:xfrm>
                <a:off x="0" y="0"/>
                <a:ext cx="9144000" cy="7287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1" name="Picture 4" descr="D:\製作中\02再版書\0558909\章首頁\computer.png"/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211" y="96475"/>
                <a:ext cx="323700" cy="42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矩形 21"/>
              <p:cNvSpPr/>
              <p:nvPr userDrawn="1"/>
            </p:nvSpPr>
            <p:spPr>
              <a:xfrm>
                <a:off x="906573" y="179683"/>
                <a:ext cx="3665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800" b="0" i="0" u="none" strike="noStrike" kern="1200" baseline="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rPr>
                  <a:t>An Introduction to Computer Science</a:t>
                </a:r>
                <a:endParaRPr lang="zh-TW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>
                <a:off x="8127395" y="0"/>
                <a:ext cx="1016605" cy="7287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>
                <a:off x="7767355" y="388736"/>
                <a:ext cx="1008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 userDrawn="1"/>
            </p:nvSpPr>
            <p:spPr>
              <a:xfrm>
                <a:off x="7677345" y="517980"/>
                <a:ext cx="104400" cy="1350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/>
            <p:cNvSpPr txBox="1"/>
            <p:nvPr userDrawn="1"/>
          </p:nvSpPr>
          <p:spPr>
            <a:xfrm>
              <a:off x="8073134" y="8609"/>
              <a:ext cx="1125125" cy="77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02</a:t>
              </a:r>
              <a:endParaRPr lang="zh-TW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6" name="群組 25"/>
          <p:cNvGrpSpPr/>
          <p:nvPr userDrawn="1"/>
        </p:nvGrpSpPr>
        <p:grpSpPr>
          <a:xfrm>
            <a:off x="364973" y="636535"/>
            <a:ext cx="8347487" cy="1080120"/>
            <a:chOff x="364973" y="636535"/>
            <a:chExt cx="8347487" cy="1080120"/>
          </a:xfrm>
        </p:grpSpPr>
        <p:pic>
          <p:nvPicPr>
            <p:cNvPr id="27" name="Picture 14"/>
            <p:cNvPicPr>
              <a:picLocks noChangeAspect="1" noChangeArrowheads="1"/>
            </p:cNvPicPr>
            <p:nvPr userDrawn="1"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036" y="851302"/>
              <a:ext cx="616424" cy="7655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" descr="D:\製作中\02再版書\0558909\資訊小耳朵 圖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73" y="636535"/>
              <a:ext cx="3836948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字方塊 28"/>
            <p:cNvSpPr txBox="1"/>
            <p:nvPr userDrawn="1"/>
          </p:nvSpPr>
          <p:spPr>
            <a:xfrm>
              <a:off x="607663" y="1254990"/>
              <a:ext cx="2794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</a:rPr>
                <a:t>資    訊    專    欄</a:t>
              </a:r>
              <a:endPara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1" name="橢圓 10"/>
          <p:cNvSpPr/>
          <p:nvPr userDrawn="1"/>
        </p:nvSpPr>
        <p:spPr>
          <a:xfrm>
            <a:off x="161510" y="464198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 userDrawn="1"/>
        </p:nvSpPr>
        <p:spPr>
          <a:xfrm>
            <a:off x="296525" y="464198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4802608"/>
            <a:ext cx="610257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動作按鈕: 上一項 1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4668462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動作按鈕: 首頁 14">
            <a:hlinkClick r:id="" action="ppaction://hlinkshowjump?jump=firstslide" highlightClick="1"/>
          </p:cNvPr>
          <p:cNvSpPr/>
          <p:nvPr userDrawn="1"/>
        </p:nvSpPr>
        <p:spPr>
          <a:xfrm>
            <a:off x="7992380" y="4668462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動作按鈕: 下一項 15">
            <a:hlinkClick r:id="" action="ppaction://hlinkshowjump?jump=nextslide" highlightClick="1"/>
          </p:cNvPr>
          <p:cNvSpPr/>
          <p:nvPr userDrawn="1"/>
        </p:nvSpPr>
        <p:spPr>
          <a:xfrm>
            <a:off x="8492930" y="4667573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116508" y="4694752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4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slide" Target="slide2.xml"/><Relationship Id="rId7" Type="http://schemas.openxmlformats.org/officeDocument/2006/relationships/slide" Target="slide5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17.xml"/><Relationship Id="rId4" Type="http://schemas.openxmlformats.org/officeDocument/2006/relationships/slide" Target="slide11.xm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xperiments.withgoogle.com/shared-piano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kripken.github.io/misc-js-benchmarks/banana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1507862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487350"/>
            <a:ext cx="3790950" cy="33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6" y="782802"/>
            <a:ext cx="5476465" cy="704549"/>
          </a:xfrm>
        </p:spPr>
        <p:txBody>
          <a:bodyPr/>
          <a:lstStyle/>
          <a:p>
            <a:r>
              <a:rPr lang="zh-TW" altLang="en-US" dirty="0" smtClean="0"/>
              <a:t>網路應用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74295" y="1792831"/>
            <a:ext cx="353013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7-1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電子郵件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7-2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電子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佈告欄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7-3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全球資訊網運作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原理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7-4 WWW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及相關應用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7-5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網頁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製作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402" y="1939537"/>
            <a:ext cx="2308081" cy="230808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236381" y="2135582"/>
            <a:ext cx="2308081" cy="230808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389722" y="2376400"/>
            <a:ext cx="2308081" cy="2308081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垃圾詐騙訊息的另一種招式是運用文海戰術，在短時間內連發數十則，讓人砍到手軟！</a:t>
            </a:r>
            <a:endParaRPr lang="en-US" altLang="zh-TW" dirty="0" smtClean="0"/>
          </a:p>
          <a:p>
            <a:r>
              <a:rPr lang="zh-TW" altLang="en-US" dirty="0" smtClean="0"/>
              <a:t>可以藉由系統偵測或自訂規則自動篩選垃圾郵件，但如果電子郵件收發系統防禦機制不佳，或自訂規則不夠縝密，許多垃圾郵件就成為出現在我們眼前的漏網之魚。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50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7-2 </a:t>
            </a:r>
            <a:r>
              <a:rPr lang="zh-TW" altLang="en-US" smtClean="0"/>
              <a:t>電子佈告欄</a:t>
            </a:r>
            <a:r>
              <a:rPr lang="en-US" altLang="zh-TW" smtClean="0"/>
              <a:t> BBS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基於</a:t>
            </a:r>
            <a:r>
              <a:rPr lang="en-US" altLang="zh-TW" smtClean="0"/>
              <a:t>telnet</a:t>
            </a:r>
            <a:r>
              <a:rPr lang="zh-TW" altLang="en-US" smtClean="0"/>
              <a:t>終端機傳輸協定。</a:t>
            </a:r>
            <a:endParaRPr lang="en-US" altLang="zh-TW" smtClean="0"/>
          </a:p>
          <a:p>
            <a:pPr lvl="1"/>
            <a:r>
              <a:rPr lang="en-US" altLang="zh-TW" smtClean="0"/>
              <a:t>telnet + </a:t>
            </a:r>
            <a:r>
              <a:rPr lang="zh-TW" altLang="en-US" smtClean="0"/>
              <a:t>網站的</a:t>
            </a:r>
            <a:r>
              <a:rPr lang="en-US" altLang="zh-TW" smtClean="0"/>
              <a:t>IP</a:t>
            </a:r>
            <a:r>
              <a:rPr lang="zh-TW" altLang="en-US" smtClean="0"/>
              <a:t>位址或是網域名稱。</a:t>
            </a:r>
            <a:endParaRPr lang="zh-TW" altLang="en-US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50" y="2796775"/>
            <a:ext cx="3105345" cy="220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695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BBS</a:t>
            </a:r>
            <a:r>
              <a:rPr lang="zh-TW" altLang="en-US" dirty="0" smtClean="0"/>
              <a:t>的特色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早期透過電話線、數據機連線。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Internet</a:t>
            </a:r>
            <a:r>
              <a:rPr lang="zh-TW" altLang="en-US" dirty="0" smtClean="0"/>
              <a:t>上透過</a:t>
            </a:r>
            <a:r>
              <a:rPr lang="en-US" altLang="zh-TW" dirty="0" smtClean="0"/>
              <a:t>telnet</a:t>
            </a:r>
            <a:r>
              <a:rPr lang="zh-TW" altLang="en-US" dirty="0" smtClean="0"/>
              <a:t>協定連線。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2046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BBS</a:t>
            </a:r>
            <a:r>
              <a:rPr lang="zh-TW" altLang="en-US" dirty="0"/>
              <a:t>的特色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以文字界面為主。</a:t>
            </a:r>
            <a:endParaRPr lang="en-US" altLang="zh-TW" dirty="0"/>
          </a:p>
          <a:p>
            <a:pPr lvl="1"/>
            <a:r>
              <a:rPr lang="zh-TW" altLang="en-US" dirty="0"/>
              <a:t>畫面大小為寬</a:t>
            </a:r>
            <a:r>
              <a:rPr lang="en-US" altLang="zh-TW" dirty="0"/>
              <a:t>80</a:t>
            </a:r>
            <a:r>
              <a:rPr lang="zh-TW" altLang="en-US" dirty="0"/>
              <a:t>個英文字</a:t>
            </a:r>
            <a:r>
              <a:rPr lang="en-US" altLang="zh-TW" dirty="0"/>
              <a:t>(</a:t>
            </a:r>
            <a:r>
              <a:rPr lang="zh-TW" altLang="en-US" dirty="0"/>
              <a:t>或是</a:t>
            </a:r>
            <a:r>
              <a:rPr lang="en-US" altLang="zh-TW" dirty="0"/>
              <a:t>40</a:t>
            </a:r>
            <a:r>
              <a:rPr lang="zh-TW" altLang="en-US" dirty="0"/>
              <a:t>個中文字</a:t>
            </a:r>
            <a:r>
              <a:rPr lang="en-US" altLang="zh-TW" dirty="0"/>
              <a:t>)</a:t>
            </a:r>
            <a:r>
              <a:rPr lang="zh-TW" altLang="en-US" dirty="0"/>
              <a:t>、高</a:t>
            </a:r>
            <a:r>
              <a:rPr lang="en-US" altLang="zh-TW" dirty="0"/>
              <a:t>25</a:t>
            </a:r>
            <a:r>
              <a:rPr lang="zh-TW" altLang="en-US" dirty="0"/>
              <a:t>列。</a:t>
            </a:r>
            <a:endParaRPr lang="en-US" altLang="zh-TW" dirty="0"/>
          </a:p>
          <a:p>
            <a:pPr lvl="1"/>
            <a:r>
              <a:rPr lang="zh-TW" altLang="en-US" dirty="0"/>
              <a:t>透過</a:t>
            </a:r>
            <a:r>
              <a:rPr lang="en-US" altLang="zh-TW" dirty="0"/>
              <a:t>ANSI</a:t>
            </a:r>
            <a:r>
              <a:rPr lang="zh-TW" altLang="en-US" dirty="0"/>
              <a:t>控制碼，可以提供更豐富的界面。</a:t>
            </a:r>
            <a:endParaRPr lang="en-US" altLang="zh-TW" dirty="0"/>
          </a:p>
          <a:p>
            <a:pPr lvl="1"/>
            <a:r>
              <a:rPr lang="en-US" altLang="zh-TW" dirty="0"/>
              <a:t>ANSI</a:t>
            </a:r>
            <a:r>
              <a:rPr lang="zh-TW" altLang="en-US" dirty="0"/>
              <a:t>控制碼：以</a:t>
            </a:r>
            <a:r>
              <a:rPr lang="en-US" altLang="zh-TW" dirty="0"/>
              <a:t>ESC</a:t>
            </a:r>
            <a:r>
              <a:rPr lang="zh-TW" altLang="en-US" dirty="0"/>
              <a:t>字元</a:t>
            </a:r>
            <a:r>
              <a:rPr lang="en-US" altLang="zh-TW" dirty="0"/>
              <a:t> + </a:t>
            </a:r>
            <a:r>
              <a:rPr lang="zh-TW" altLang="en-US" dirty="0"/>
              <a:t>左方括號（</a:t>
            </a:r>
            <a:r>
              <a:rPr lang="en-US" altLang="zh-TW" dirty="0"/>
              <a:t>[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1"/>
            <a:r>
              <a:rPr lang="zh-TW" altLang="en-US" dirty="0"/>
              <a:t>不同的站台可能有不同的方式來輸入</a:t>
            </a:r>
            <a:r>
              <a:rPr lang="en-US" altLang="zh-TW" dirty="0"/>
              <a:t>ESC</a:t>
            </a:r>
            <a:r>
              <a:rPr lang="zh-TW" altLang="en-US" dirty="0"/>
              <a:t>字元。</a:t>
            </a:r>
            <a:endParaRPr lang="en-US" altLang="zh-TW" dirty="0"/>
          </a:p>
          <a:p>
            <a:pPr lvl="2"/>
            <a:r>
              <a:rPr lang="zh-TW" altLang="en-US" dirty="0"/>
              <a:t>如</a:t>
            </a:r>
            <a:r>
              <a:rPr lang="en-US" altLang="zh-TW" dirty="0" err="1"/>
              <a:t>ptt</a:t>
            </a:r>
            <a:r>
              <a:rPr lang="zh-TW" altLang="en-US" dirty="0"/>
              <a:t>的</a:t>
            </a:r>
            <a:r>
              <a:rPr lang="en-US" altLang="zh-TW" dirty="0"/>
              <a:t>Ctrl-U</a:t>
            </a:r>
            <a:r>
              <a:rPr lang="zh-TW" altLang="en-US" dirty="0"/>
              <a:t>熱鍵。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7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常見的</a:t>
            </a:r>
            <a:r>
              <a:rPr lang="en-US" altLang="zh-TW" smtClean="0"/>
              <a:t>ANSI</a:t>
            </a:r>
            <a:r>
              <a:rPr lang="zh-TW" altLang="en-US" smtClean="0"/>
              <a:t>控制碼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6" y="1626645"/>
            <a:ext cx="7998260" cy="241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04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常見的</a:t>
            </a:r>
            <a:r>
              <a:rPr lang="en-US" altLang="zh-TW" smtClean="0"/>
              <a:t>ANSI</a:t>
            </a:r>
            <a:r>
              <a:rPr lang="zh-TW" altLang="en-US" smtClean="0"/>
              <a:t>控制碼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44" y="1491854"/>
            <a:ext cx="6334456" cy="305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5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ANSI</a:t>
            </a:r>
            <a:r>
              <a:rPr lang="zh-TW" altLang="en-US" smtClean="0"/>
              <a:t>控制碼的範例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輸入的控制碼及文字：</a:t>
            </a:r>
            <a:endParaRPr lang="en-US" altLang="zh-TW" smtClean="0"/>
          </a:p>
          <a:p>
            <a:endParaRPr lang="zh-TW" altLang="en-US" smtClean="0"/>
          </a:p>
          <a:p>
            <a:endParaRPr lang="en-US" altLang="zh-TW" smtClean="0"/>
          </a:p>
          <a:p>
            <a:endParaRPr lang="zh-TW" altLang="en-US" smtClean="0"/>
          </a:p>
          <a:p>
            <a:r>
              <a:rPr lang="zh-TW" altLang="en-US" smtClean="0"/>
              <a:t>呈現出來的效果：</a:t>
            </a:r>
            <a:endParaRPr lang="zh-TW" altLang="en-US" dirty="0" smtClean="0"/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966791" y="2256715"/>
            <a:ext cx="7488237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 dirty="0">
                <a:latin typeface="Consolas" pitchFamily="49" charset="0"/>
                <a:ea typeface="BiauKai" pitchFamily="1" charset="-120"/>
                <a:cs typeface="Consolas" pitchFamily="49" charset="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*[1;31;47m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  <a:p>
            <a:r>
              <a:rPr lang="en-US" altLang="zh-TW" dirty="0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 dirty="0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 dirty="0">
                <a:latin typeface="Consolas" pitchFamily="49" charset="0"/>
                <a:ea typeface="BiauKai" pitchFamily="1" charset="-120"/>
              </a:rPr>
              <a:t>*[m</a:t>
            </a:r>
            <a:endParaRPr lang="zh-TW" altLang="en-US" dirty="0">
              <a:latin typeface="Consolas" pitchFamily="49" charset="0"/>
              <a:ea typeface="BiauKai" pitchFamily="1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55" y="3651870"/>
            <a:ext cx="3296596" cy="133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691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7-3 </a:t>
            </a:r>
            <a:r>
              <a:rPr lang="zh-TW" altLang="en-US" smtClean="0"/>
              <a:t>全球資訊網運作原理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mtClean="0"/>
              <a:t>全球資訊網（</a:t>
            </a:r>
            <a:r>
              <a:rPr lang="en-US" altLang="zh-TW" smtClean="0"/>
              <a:t>World Wide Web</a:t>
            </a:r>
            <a:r>
              <a:rPr lang="zh-TW" altLang="en-US" smtClean="0"/>
              <a:t>；簡稱</a:t>
            </a:r>
            <a:r>
              <a:rPr lang="en-US" altLang="zh-TW" smtClean="0"/>
              <a:t>WWW </a:t>
            </a:r>
            <a:r>
              <a:rPr lang="zh-TW" altLang="en-US" smtClean="0"/>
              <a:t>或</a:t>
            </a:r>
            <a:r>
              <a:rPr lang="en-US" altLang="zh-TW" smtClean="0"/>
              <a:t>Web</a:t>
            </a:r>
            <a:r>
              <a:rPr lang="zh-TW" altLang="en-US" smtClean="0"/>
              <a:t>）的運作原理。</a:t>
            </a:r>
          </a:p>
          <a:p>
            <a:pPr lvl="1"/>
            <a:r>
              <a:rPr lang="zh-TW" altLang="en-US" smtClean="0"/>
              <a:t>主從式架構。</a:t>
            </a:r>
          </a:p>
          <a:p>
            <a:pPr lvl="1"/>
            <a:r>
              <a:rPr lang="zh-TW" altLang="en-US" smtClean="0"/>
              <a:t>網頁通訊協定</a:t>
            </a:r>
            <a:r>
              <a:rPr lang="en-US" altLang="zh-TW" smtClean="0"/>
              <a:t>HTTP</a:t>
            </a:r>
            <a:r>
              <a:rPr lang="zh-TW" altLang="en-US" smtClean="0"/>
              <a:t>（</a:t>
            </a:r>
            <a:r>
              <a:rPr lang="en-US" altLang="zh-TW" smtClean="0"/>
              <a:t>Hyper Text Transfer Protocol</a:t>
            </a:r>
            <a:r>
              <a:rPr lang="zh-TW" altLang="en-US" smtClean="0"/>
              <a:t>）。</a:t>
            </a:r>
            <a:endParaRPr lang="en-US" altLang="zh-TW" smtClean="0"/>
          </a:p>
          <a:p>
            <a:pPr lvl="1"/>
            <a:r>
              <a:rPr lang="zh-TW" altLang="en-US" smtClean="0"/>
              <a:t>網頁瀏覽器。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91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網頁的主從式架構</a:t>
            </a:r>
            <a:endParaRPr lang="zh-TW" alt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由用戶端發出需求，主機給予回應。</a:t>
            </a:r>
          </a:p>
          <a:p>
            <a:endParaRPr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03" y="2211710"/>
            <a:ext cx="4004452" cy="26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712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HTTP</a:t>
            </a:r>
            <a:endParaRPr lang="en-US" altLang="zh-TW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www</a:t>
            </a:r>
            <a:r>
              <a:rPr lang="zh-TW" altLang="en-US" dirty="0" smtClean="0"/>
              <a:t>所使用的基本通訊協定。</a:t>
            </a:r>
          </a:p>
          <a:p>
            <a:r>
              <a:rPr lang="en-US" altLang="zh-TW" dirty="0" smtClean="0"/>
              <a:t>URL</a:t>
            </a:r>
            <a:r>
              <a:rPr lang="zh-TW" altLang="en-US" dirty="0" smtClean="0"/>
              <a:t>的組成：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Domain Name Server (DNS) </a:t>
            </a:r>
            <a:r>
              <a:rPr lang="zh-TW" altLang="en-US" dirty="0" smtClean="0"/>
              <a:t>讓使用者可以文字指定某一網路位址。</a:t>
            </a:r>
          </a:p>
          <a:p>
            <a:endParaRPr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83" y="2301720"/>
            <a:ext cx="5995009" cy="100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71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7-1 </a:t>
            </a:r>
            <a:r>
              <a:rPr lang="zh-TW" altLang="en-US" smtClean="0"/>
              <a:t>電子郵件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第一個殺手級應用。</a:t>
            </a:r>
            <a:endParaRPr lang="en-US" altLang="zh-TW" smtClean="0"/>
          </a:p>
          <a:p>
            <a:r>
              <a:rPr lang="zh-TW" altLang="en-US" smtClean="0"/>
              <a:t>電子郵件系統示意圖。</a:t>
            </a:r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05" y="1491630"/>
            <a:ext cx="3878733" cy="265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6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HTTP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常見的主機命名名稱列表。</a:t>
            </a:r>
          </a:p>
          <a:p>
            <a:endParaRPr lang="zh-TW" alt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79" y="2189220"/>
            <a:ext cx="6700486" cy="239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3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網頁瀏覽器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網頁瀏覽器為使用者瀏覽網頁的使用者代理人。</a:t>
            </a:r>
          </a:p>
          <a:p>
            <a:r>
              <a:rPr lang="zh-TW" altLang="en-US" dirty="0" smtClean="0"/>
              <a:t>第一個商品化的網頁瀏覽器為網景的</a:t>
            </a:r>
            <a:r>
              <a:rPr lang="en-US" altLang="zh-TW" dirty="0" smtClean="0"/>
              <a:t>Navigator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r>
              <a:rPr lang="zh-TW" altLang="en-US" dirty="0" smtClean="0"/>
              <a:t>微軟在作業系統中附上</a:t>
            </a:r>
            <a:r>
              <a:rPr lang="en-US" altLang="zh-TW" dirty="0" smtClean="0"/>
              <a:t>Internet Explorer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3819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網頁瀏覽器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r>
              <a:rPr lang="zh-TW" altLang="en-US" dirty="0"/>
              <a:t>年</a:t>
            </a:r>
            <a:r>
              <a:rPr lang="en-US" altLang="zh-TW" dirty="0"/>
              <a:t>6</a:t>
            </a:r>
            <a:r>
              <a:rPr lang="zh-TW" altLang="en-US" dirty="0"/>
              <a:t>月</a:t>
            </a:r>
            <a:r>
              <a:rPr lang="en-US" altLang="zh-TW" dirty="0"/>
              <a:t>15</a:t>
            </a:r>
            <a:r>
              <a:rPr lang="zh-TW" altLang="en-US" dirty="0"/>
              <a:t>日起停止更新</a:t>
            </a:r>
            <a:r>
              <a:rPr lang="en-US" altLang="zh-TW" dirty="0"/>
              <a:t>Internet Explorer</a:t>
            </a:r>
            <a:r>
              <a:rPr lang="zh-TW" altLang="en-US" dirty="0"/>
              <a:t>瀏覽器，自</a:t>
            </a:r>
            <a:r>
              <a:rPr lang="en-US" altLang="zh-TW" dirty="0"/>
              <a:t>2023</a:t>
            </a:r>
            <a:r>
              <a:rPr lang="zh-TW" altLang="en-US" dirty="0"/>
              <a:t>年</a:t>
            </a:r>
            <a:r>
              <a:rPr lang="en-US" altLang="zh-TW" dirty="0"/>
              <a:t>2</a:t>
            </a:r>
            <a:r>
              <a:rPr lang="zh-TW" altLang="en-US" dirty="0"/>
              <a:t>月</a:t>
            </a:r>
            <a:r>
              <a:rPr lang="en-US" altLang="zh-TW" dirty="0"/>
              <a:t>14</a:t>
            </a:r>
            <a:r>
              <a:rPr lang="zh-TW" altLang="en-US" dirty="0"/>
              <a:t>日起</a:t>
            </a:r>
            <a:r>
              <a:rPr lang="en-US" altLang="zh-TW" dirty="0"/>
              <a:t>IE</a:t>
            </a:r>
            <a:r>
              <a:rPr lang="zh-TW" altLang="en-US" dirty="0"/>
              <a:t>也不能使用。全面轉向遵循</a:t>
            </a:r>
            <a:r>
              <a:rPr lang="en-US" altLang="zh-TW" dirty="0"/>
              <a:t>WWW</a:t>
            </a:r>
            <a:r>
              <a:rPr lang="zh-TW" altLang="en-US" dirty="0"/>
              <a:t>開發協定標準的</a:t>
            </a:r>
            <a:r>
              <a:rPr lang="en-US" altLang="zh-TW" dirty="0"/>
              <a:t>Edge</a:t>
            </a:r>
            <a:r>
              <a:rPr lang="zh-TW" altLang="en-US" dirty="0"/>
              <a:t>瀏覽器。</a:t>
            </a:r>
            <a:endParaRPr lang="en-US" altLang="zh-TW" dirty="0"/>
          </a:p>
          <a:p>
            <a:r>
              <a:rPr lang="zh-TW" altLang="en-US" dirty="0"/>
              <a:t>除了</a:t>
            </a:r>
            <a:r>
              <a:rPr lang="en-US" altLang="zh-TW" dirty="0"/>
              <a:t>IE</a:t>
            </a:r>
            <a:r>
              <a:rPr lang="zh-TW" altLang="en-US" dirty="0"/>
              <a:t>之外，許多免費的網頁瀏覽器如</a:t>
            </a:r>
            <a:r>
              <a:rPr lang="en-US" altLang="zh-TW" dirty="0" err="1"/>
              <a:t>FireFox</a:t>
            </a:r>
            <a:r>
              <a:rPr lang="zh-TW" altLang="en-US" dirty="0"/>
              <a:t>、</a:t>
            </a:r>
            <a:r>
              <a:rPr lang="en-US" altLang="zh-TW" dirty="0"/>
              <a:t>Chrome</a:t>
            </a:r>
            <a:r>
              <a:rPr lang="zh-TW" altLang="en-US" dirty="0"/>
              <a:t>、</a:t>
            </a:r>
            <a:r>
              <a:rPr lang="en-US" altLang="zh-TW" dirty="0"/>
              <a:t>Safari</a:t>
            </a:r>
            <a:r>
              <a:rPr lang="zh-TW" altLang="en-US" dirty="0"/>
              <a:t>等皆有其使用者群。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447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Windows</a:t>
            </a:r>
            <a:r>
              <a:rPr lang="zh-TW" altLang="en-US" smtClean="0"/>
              <a:t>上的</a:t>
            </a:r>
            <a:r>
              <a:rPr lang="en-US" altLang="zh-TW" smtClean="0"/>
              <a:t>Internet Explorer</a:t>
            </a:r>
            <a:endParaRPr lang="en-US" altLang="zh-TW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40" y="1371993"/>
            <a:ext cx="4879918" cy="323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56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Linux</a:t>
            </a:r>
            <a:r>
              <a:rPr lang="zh-TW" altLang="en-US" smtClean="0"/>
              <a:t>上的</a:t>
            </a:r>
            <a:r>
              <a:rPr lang="en-US" altLang="zh-TW" smtClean="0"/>
              <a:t>Google Chrome</a:t>
            </a:r>
            <a:endParaRPr lang="en-US" altLang="zh-TW" dirty="0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觀看同一個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首頁。</a:t>
            </a:r>
            <a:endParaRPr lang="en-US" altLang="zh-TW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57" y="2256715"/>
            <a:ext cx="4455496" cy="253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10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Mac OS X</a:t>
            </a:r>
            <a:r>
              <a:rPr lang="zh-TW" altLang="en-US" smtClean="0"/>
              <a:t>上的</a:t>
            </a:r>
            <a:r>
              <a:rPr lang="en-US" altLang="zh-TW" smtClean="0"/>
              <a:t>Safari</a:t>
            </a:r>
            <a:endParaRPr lang="en-US" altLang="zh-TW" dirty="0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觀看</a:t>
            </a:r>
            <a:r>
              <a:rPr lang="en-US" altLang="zh-TW" dirty="0" smtClean="0"/>
              <a:t>http://tw.yahoo.com/</a:t>
            </a:r>
            <a:r>
              <a:rPr lang="zh-TW" altLang="en-US" dirty="0" smtClean="0"/>
              <a:t>首頁。</a:t>
            </a:r>
            <a:endParaRPr lang="en-US" altLang="zh-TW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06412"/>
            <a:ext cx="3915437" cy="264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46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68313" y="411956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Firefox OS</a:t>
            </a:r>
            <a:r>
              <a:rPr lang="zh-TW" altLang="en-US" dirty="0" smtClean="0"/>
              <a:t>手機的瀏覽器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491855"/>
            <a:ext cx="4978400" cy="3102769"/>
          </a:xfrm>
        </p:spPr>
        <p:txBody>
          <a:bodyPr>
            <a:normAutofit lnSpcReduction="10000"/>
          </a:bodyPr>
          <a:lstStyle/>
          <a:p>
            <a:pPr algn="l" eaLnBrk="1" hangingPunct="1"/>
            <a:r>
              <a:rPr lang="zh-TW" altLang="en-US" dirty="0" smtClean="0"/>
              <a:t>仍然是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tw.yahoo.com</a:t>
            </a:r>
            <a:r>
              <a:rPr lang="en-US" altLang="zh-TW" dirty="0" smtClean="0"/>
              <a:t>/</a:t>
            </a:r>
            <a:r>
              <a:rPr lang="zh-TW" altLang="en-US" dirty="0" smtClean="0"/>
              <a:t>的首頁。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只要網站寫得好，在不同的平台上、不同的瀏覽器，都可以得到近似的效果和體驗！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74" y="1483218"/>
            <a:ext cx="1975828" cy="294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703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7-4 WWW</a:t>
            </a:r>
            <a:r>
              <a:rPr lang="zh-TW" altLang="en-US" dirty="0" smtClean="0"/>
              <a:t>及相關應用</a:t>
            </a:r>
            <a:endParaRPr lang="en-US" altLang="zh-TW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網際網路成功深入日常生活的一大原因</a:t>
            </a:r>
            <a:r>
              <a:rPr lang="en-US" altLang="zh-TW" dirty="0" smtClean="0"/>
              <a:t> – WWW</a:t>
            </a:r>
            <a:br>
              <a:rPr lang="en-US" altLang="zh-TW" dirty="0" smtClean="0"/>
            </a:br>
            <a:r>
              <a:rPr lang="en-US" altLang="zh-TW" dirty="0" smtClean="0"/>
              <a:t>World Wide Web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可傳輸圖文並茂的內容。</a:t>
            </a:r>
            <a:endParaRPr lang="en-US" altLang="zh-TW" dirty="0" smtClean="0"/>
          </a:p>
          <a:p>
            <a:r>
              <a:rPr lang="zh-TW" altLang="en-US" dirty="0" smtClean="0"/>
              <a:t>主要使用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協定進行資料傳輸。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5828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7-4 WWW</a:t>
            </a:r>
            <a:r>
              <a:rPr lang="zh-TW" altLang="en-US" dirty="0"/>
              <a:t>及相關應用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採用主從式的架構。</a:t>
            </a:r>
            <a:endParaRPr lang="en-US" altLang="zh-TW" dirty="0"/>
          </a:p>
          <a:p>
            <a:pPr lvl="1"/>
            <a:r>
              <a:rPr lang="en-US" altLang="zh-TW" dirty="0"/>
              <a:t>WWW</a:t>
            </a:r>
            <a:r>
              <a:rPr lang="zh-TW" altLang="en-US" dirty="0"/>
              <a:t>伺服器。</a:t>
            </a:r>
            <a:endParaRPr lang="en-US" altLang="zh-TW" dirty="0"/>
          </a:p>
          <a:p>
            <a:pPr lvl="1"/>
            <a:r>
              <a:rPr lang="en-US" altLang="zh-TW" dirty="0"/>
              <a:t>WWW</a:t>
            </a:r>
            <a:r>
              <a:rPr lang="zh-TW" altLang="en-US" dirty="0"/>
              <a:t>用戶端（瀏覽器）。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839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搜尋引擎</a:t>
            </a:r>
            <a:endParaRPr lang="zh-TW" altLang="en-US" dirty="0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輸入「關鍵字」，以找出使用者想得的資訊。</a:t>
            </a:r>
            <a:endParaRPr lang="en-US" altLang="zh-TW" smtClean="0"/>
          </a:p>
          <a:p>
            <a:r>
              <a:rPr lang="zh-TW" altLang="en-US" smtClean="0"/>
              <a:t>利用「</a:t>
            </a:r>
            <a:r>
              <a:rPr lang="en-US" altLang="zh-TW" smtClean="0"/>
              <a:t>+</a:t>
            </a:r>
            <a:r>
              <a:rPr lang="zh-TW" altLang="en-US" smtClean="0"/>
              <a:t>」號或「</a:t>
            </a:r>
            <a:r>
              <a:rPr lang="en-US" altLang="zh-TW" smtClean="0"/>
              <a:t>- </a:t>
            </a:r>
            <a:r>
              <a:rPr lang="zh-TW" altLang="en-US" smtClean="0"/>
              <a:t>」號指定或排除關鍵字。</a:t>
            </a:r>
            <a:endParaRPr lang="en-US" altLang="zh-TW" smtClean="0"/>
          </a:p>
          <a:p>
            <a:r>
              <a:rPr lang="zh-TW" altLang="en-US" smtClean="0"/>
              <a:t>搜尋引擎的營利方式：關鍵字廣告。</a:t>
            </a:r>
            <a:endParaRPr lang="en-US" altLang="zh-TW" smtClean="0"/>
          </a:p>
          <a:p>
            <a:r>
              <a:rPr lang="zh-TW" altLang="en-US" smtClean="0"/>
              <a:t>每家搜尋引擎技術不同。</a:t>
            </a:r>
          </a:p>
          <a:p>
            <a:r>
              <a:rPr lang="zh-TW" altLang="en-US" smtClean="0"/>
              <a:t>可同時使用多家搜尋引擎以避免漏網之魚。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17328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Email</a:t>
            </a:r>
            <a:r>
              <a:rPr lang="zh-TW" altLang="en-US" smtClean="0"/>
              <a:t>位址</a:t>
            </a:r>
            <a:endParaRPr lang="zh-TW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「使用者名稱</a:t>
            </a:r>
            <a:r>
              <a:rPr lang="en-US" altLang="zh-TW" smtClean="0"/>
              <a:t>@</a:t>
            </a:r>
            <a:r>
              <a:rPr lang="zh-TW" altLang="en-US" smtClean="0"/>
              <a:t>網域名稱」</a:t>
            </a:r>
            <a:endParaRPr lang="en-US" altLang="zh-TW" smtClean="0"/>
          </a:p>
          <a:p>
            <a:r>
              <a:rPr lang="zh-TW" altLang="en-US" smtClean="0"/>
              <a:t>範例</a:t>
            </a:r>
            <a:endParaRPr lang="en-US" altLang="zh-TW" smtClean="0"/>
          </a:p>
          <a:p>
            <a:pPr lvl="1"/>
            <a:r>
              <a:rPr lang="en-US" altLang="zh-TW" smtClean="0"/>
              <a:t>sample.user@gmail.com</a:t>
            </a:r>
          </a:p>
          <a:p>
            <a:pPr lvl="1"/>
            <a:r>
              <a:rPr lang="en-US" altLang="zh-TW" smtClean="0"/>
              <a:t>user1@yahoo.com</a:t>
            </a:r>
          </a:p>
          <a:p>
            <a:pPr lvl="1"/>
            <a:r>
              <a:rPr lang="en-US" altLang="zh-TW" smtClean="0"/>
              <a:t>anotheruser@ntu.edu.tw</a:t>
            </a:r>
          </a:p>
          <a:p>
            <a:pPr lvl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8015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搜尋引擎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660399"/>
            <a:ext cx="2719645" cy="2934224"/>
          </a:xfrm>
        </p:spPr>
        <p:txBody>
          <a:bodyPr/>
          <a:lstStyle/>
          <a:p>
            <a:pPr algn="l"/>
            <a:r>
              <a:rPr lang="zh-TW" altLang="en-US" dirty="0" smtClean="0"/>
              <a:t>不同業者的搜尋引擎有著截然不同的風格。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75" y="1446625"/>
            <a:ext cx="3724476" cy="351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235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即時通訊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電子郵件的即時性較低，電話連絡的即時性較高，即時通訊則介於這二者之間。</a:t>
            </a:r>
            <a:endParaRPr lang="en-US" altLang="zh-TW" dirty="0" smtClean="0"/>
          </a:p>
          <a:p>
            <a:r>
              <a:rPr lang="zh-TW" altLang="en-US" dirty="0" smtClean="0"/>
              <a:t>可能是最早的即時通軟體：</a:t>
            </a:r>
            <a:r>
              <a:rPr lang="en-US" altLang="zh-TW" dirty="0" smtClean="0"/>
              <a:t>1996</a:t>
            </a:r>
            <a:r>
              <a:rPr lang="zh-TW" altLang="en-US" dirty="0" smtClean="0"/>
              <a:t>年推出的</a:t>
            </a:r>
            <a:r>
              <a:rPr lang="en-US" altLang="zh-TW" dirty="0" smtClean="0"/>
              <a:t>ICQ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每個使用者有不同的使用者編號。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7</a:t>
            </a:r>
            <a:r>
              <a:rPr lang="zh-TW" altLang="en-US" dirty="0" smtClean="0"/>
              <a:t>位或是更多位數的數字。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3553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即時通訊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1997</a:t>
            </a:r>
            <a:r>
              <a:rPr lang="zh-TW" altLang="en-US" dirty="0"/>
              <a:t>年</a:t>
            </a:r>
            <a:r>
              <a:rPr lang="en-US" altLang="zh-TW" dirty="0"/>
              <a:t>AOL (</a:t>
            </a:r>
            <a:r>
              <a:rPr lang="zh-TW" altLang="en-US" dirty="0"/>
              <a:t>美國線上</a:t>
            </a:r>
            <a:r>
              <a:rPr lang="en-US" altLang="zh-TW" dirty="0"/>
              <a:t>)</a:t>
            </a:r>
            <a:r>
              <a:rPr lang="zh-TW" altLang="en-US" dirty="0"/>
              <a:t>推出</a:t>
            </a:r>
            <a:r>
              <a:rPr lang="en-US" altLang="zh-TW" dirty="0"/>
              <a:t>AIM</a:t>
            </a:r>
            <a:r>
              <a:rPr lang="zh-TW" altLang="en-US" dirty="0"/>
              <a:t>；微軟推出</a:t>
            </a:r>
            <a:r>
              <a:rPr lang="en-US" altLang="zh-TW" dirty="0"/>
              <a:t>MSN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允許使用者自己命名的帳號。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039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即時通訊</a:t>
            </a:r>
            <a:endParaRPr lang="en-US" altLang="zh-TW" dirty="0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即時通訊使用的網路協定，大多數都是私自開發封閉的應用層協定。</a:t>
            </a:r>
            <a:endParaRPr lang="en-US" altLang="zh-TW" smtClean="0"/>
          </a:p>
          <a:p>
            <a:pPr lvl="1"/>
            <a:r>
              <a:rPr lang="en-US" altLang="zh-TW" smtClean="0"/>
              <a:t>XMPP (Extensible Messaging and Presence Protocol)</a:t>
            </a:r>
            <a:r>
              <a:rPr lang="zh-TW" altLang="en-US" smtClean="0"/>
              <a:t>，也稱為</a:t>
            </a:r>
            <a:r>
              <a:rPr lang="en-US" altLang="zh-TW" smtClean="0"/>
              <a:t>Jabber</a:t>
            </a:r>
            <a:r>
              <a:rPr lang="zh-TW" altLang="en-US" smtClean="0"/>
              <a:t>，是少數標準化的即時通訊協定。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90377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即時通訊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1"/>
            <a:r>
              <a:rPr lang="zh-TW" altLang="en-US" sz="3000" dirty="0"/>
              <a:t>即時通訊軟體百家爭嗚的時代，也出現整合的軟體</a:t>
            </a:r>
            <a:r>
              <a:rPr lang="zh-TW" altLang="en-US" dirty="0"/>
              <a:t>。</a:t>
            </a:r>
            <a:endParaRPr lang="en-US" altLang="zh-TW" sz="3000" dirty="0"/>
          </a:p>
          <a:p>
            <a:pPr lvl="1" hangingPunct="1"/>
            <a:r>
              <a:rPr lang="en-US" altLang="zh-TW" dirty="0"/>
              <a:t>Mac</a:t>
            </a:r>
            <a:r>
              <a:rPr lang="zh-TW" altLang="en-US" dirty="0"/>
              <a:t>電腦上的</a:t>
            </a:r>
            <a:r>
              <a:rPr lang="en-US" altLang="zh-TW" dirty="0" err="1"/>
              <a:t>Adium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 hangingPunct="1"/>
            <a:r>
              <a:rPr lang="zh-TW" altLang="en-US" dirty="0"/>
              <a:t>跨平台的</a:t>
            </a:r>
            <a:r>
              <a:rPr lang="en-US" altLang="zh-TW" dirty="0"/>
              <a:t>Pidgin (</a:t>
            </a:r>
            <a:r>
              <a:rPr lang="zh-TW" altLang="en-US" dirty="0"/>
              <a:t>原本叫做</a:t>
            </a:r>
            <a:r>
              <a:rPr lang="en-US" altLang="zh-TW" dirty="0" err="1"/>
              <a:t>Gaim</a:t>
            </a:r>
            <a:r>
              <a:rPr lang="en-US" altLang="zh-TW" dirty="0"/>
              <a:t>)</a:t>
            </a:r>
            <a:r>
              <a:rPr lang="zh-TW" altLang="en-US" dirty="0"/>
              <a:t>和</a:t>
            </a:r>
            <a:r>
              <a:rPr lang="en-US" altLang="zh-TW" dirty="0"/>
              <a:t>Trillian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 hangingPunct="1"/>
            <a:r>
              <a:rPr lang="zh-TW" altLang="en-US" dirty="0"/>
              <a:t>一個軟體可以同時登入多個不同的帳號。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1404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行動裝置上的即時通訊軟體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6" y="1471436"/>
            <a:ext cx="1638814" cy="2878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46" y="1472883"/>
            <a:ext cx="1638814" cy="288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03" y="1481101"/>
            <a:ext cx="1635292" cy="2878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1472883"/>
            <a:ext cx="1639988" cy="2886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4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網路遊戲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獨樂樂不如眾樂樂。</a:t>
            </a:r>
            <a:endParaRPr lang="en-US" altLang="zh-TW" dirty="0" smtClean="0"/>
          </a:p>
          <a:p>
            <a:r>
              <a:rPr lang="zh-TW" altLang="en-US" dirty="0" smtClean="0"/>
              <a:t>區域網路裡的網路遊戲</a:t>
            </a:r>
            <a:r>
              <a:rPr lang="en-US" altLang="zh-TW" dirty="0" smtClean="0"/>
              <a:t> (</a:t>
            </a:r>
            <a:r>
              <a:rPr lang="zh-TW" altLang="en-US" dirty="0" smtClean="0"/>
              <a:t>古老的遊戲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玩家通常需要在同一個房間裡。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透過</a:t>
            </a:r>
            <a:r>
              <a:rPr lang="en-US" altLang="zh-TW" dirty="0" smtClean="0"/>
              <a:t>NetBIOS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NetBEUI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IPX</a:t>
            </a:r>
            <a:r>
              <a:rPr lang="zh-TW" altLang="en-US" dirty="0" smtClean="0"/>
              <a:t>等協定連線。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如</a:t>
            </a:r>
            <a:r>
              <a:rPr lang="en-US" altLang="zh-TW" dirty="0" smtClean="0"/>
              <a:t>Doom (</a:t>
            </a:r>
            <a:r>
              <a:rPr lang="zh-TW" altLang="en-US" dirty="0" smtClean="0"/>
              <a:t>第一人稱射擊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Warcraft 2 (</a:t>
            </a:r>
            <a:r>
              <a:rPr lang="zh-TW" altLang="en-US" dirty="0" smtClean="0"/>
              <a:t>即時戰略</a:t>
            </a:r>
            <a:r>
              <a:rPr lang="en-US" altLang="zh-TW" dirty="0" smtClean="0"/>
              <a:t>)</a:t>
            </a:r>
            <a:r>
              <a:rPr lang="zh-TW" altLang="en-US" dirty="0" smtClean="0"/>
              <a:t>等等。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76640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網路遊戲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TCP/IP</a:t>
            </a:r>
            <a:r>
              <a:rPr lang="zh-TW" altLang="en-US" dirty="0"/>
              <a:t>協定，可以進行與遠端玩家的連線對戰。</a:t>
            </a:r>
            <a:endParaRPr lang="en-US" altLang="zh-TW" dirty="0"/>
          </a:p>
          <a:p>
            <a:pPr lvl="1"/>
            <a:r>
              <a:rPr lang="en-US" altLang="zh-TW" dirty="0" err="1"/>
              <a:t>CounterStrike</a:t>
            </a:r>
            <a:r>
              <a:rPr lang="en-US" altLang="zh-TW" dirty="0"/>
              <a:t> (</a:t>
            </a:r>
            <a:r>
              <a:rPr lang="zh-TW" altLang="en-US" dirty="0"/>
              <a:t>第一次稱射擊</a:t>
            </a:r>
            <a:r>
              <a:rPr lang="en-US" altLang="zh-TW" dirty="0"/>
              <a:t>)</a:t>
            </a:r>
            <a:r>
              <a:rPr lang="zh-TW" altLang="en-US" dirty="0"/>
              <a:t> 。</a:t>
            </a:r>
            <a:endParaRPr lang="en-US" altLang="zh-TW" dirty="0"/>
          </a:p>
          <a:p>
            <a:pPr lvl="1"/>
            <a:r>
              <a:rPr lang="en-US" altLang="zh-TW" dirty="0" err="1"/>
              <a:t>Starcraft</a:t>
            </a:r>
            <a:r>
              <a:rPr lang="zh-TW" altLang="en-US" dirty="0"/>
              <a:t>、</a:t>
            </a:r>
            <a:r>
              <a:rPr lang="en-US" altLang="zh-TW" dirty="0"/>
              <a:t>Warcraft 3</a:t>
            </a:r>
            <a:r>
              <a:rPr lang="zh-TW" altLang="en-US" dirty="0"/>
              <a:t>、</a:t>
            </a:r>
            <a:r>
              <a:rPr lang="en-US" altLang="zh-TW" dirty="0"/>
              <a:t>LOL (</a:t>
            </a:r>
            <a:r>
              <a:rPr lang="zh-TW" altLang="en-US" dirty="0"/>
              <a:t>即時戰略</a:t>
            </a:r>
            <a:r>
              <a:rPr lang="en-US" altLang="zh-TW" dirty="0"/>
              <a:t>)</a:t>
            </a:r>
            <a:r>
              <a:rPr lang="zh-TW" altLang="en-US" dirty="0"/>
              <a:t>等等。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1799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技術與線上遊戲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靜態的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文字和圖片，無法滿足現在的使用者。</a:t>
            </a:r>
            <a:endParaRPr lang="en-US" altLang="zh-TW" dirty="0" smtClean="0"/>
          </a:p>
          <a:p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Java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等</a:t>
            </a:r>
            <a:r>
              <a:rPr lang="en-US" altLang="zh-TW" dirty="0" smtClean="0"/>
              <a:t> (</a:t>
            </a:r>
            <a:r>
              <a:rPr lang="zh-TW" altLang="en-US" dirty="0" smtClean="0"/>
              <a:t>需要額外安裝外掛軟體</a:t>
            </a:r>
            <a:r>
              <a:rPr lang="en-US" altLang="zh-TW" dirty="0" smtClean="0"/>
              <a:t>)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Javascript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AJAX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HTML4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DOM</a:t>
            </a:r>
            <a:r>
              <a:rPr lang="zh-TW" altLang="en-US" dirty="0" smtClean="0"/>
              <a:t>模型、</a:t>
            </a:r>
            <a:r>
              <a:rPr lang="en-US" altLang="ja-JP" dirty="0" smtClean="0"/>
              <a:t>HTML5</a:t>
            </a:r>
            <a:r>
              <a:rPr lang="zh-TW" altLang="en-US" dirty="0" smtClean="0"/>
              <a:t>更多的多媒體支援。</a:t>
            </a:r>
          </a:p>
        </p:txBody>
      </p:sp>
    </p:spTree>
    <p:extLst>
      <p:ext uri="{BB962C8B-B14F-4D97-AF65-F5344CB8AC3E}">
        <p14:creationId xmlns:p14="http://schemas.microsoft.com/office/powerpoint/2010/main" val="42524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進階的</a:t>
            </a:r>
            <a:r>
              <a:rPr lang="en-US" altLang="zh-TW" dirty="0"/>
              <a:t>WWW</a:t>
            </a:r>
            <a:r>
              <a:rPr lang="zh-TW" altLang="en-US" dirty="0"/>
              <a:t>技術與線上遊戲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進階的</a:t>
            </a:r>
            <a:r>
              <a:rPr lang="en-US" altLang="zh-TW" dirty="0" smtClean="0"/>
              <a:t>WWW</a:t>
            </a:r>
            <a:r>
              <a:rPr lang="zh-TW" altLang="en-US" dirty="0" smtClean="0"/>
              <a:t>技術：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WebSocket</a:t>
            </a:r>
            <a:r>
              <a:rPr lang="zh-TW" altLang="en-US" dirty="0" smtClean="0"/>
              <a:t>支援一般普通的</a:t>
            </a:r>
            <a:r>
              <a:rPr lang="en-US" altLang="zh-TW" dirty="0" smtClean="0"/>
              <a:t>TCP</a:t>
            </a:r>
            <a:r>
              <a:rPr lang="zh-TW" altLang="en-US" dirty="0" smtClean="0"/>
              <a:t>網路傳輸。</a:t>
            </a:r>
            <a:endParaRPr lang="en-US" altLang="ja-JP" dirty="0" smtClean="0"/>
          </a:p>
          <a:p>
            <a:pPr lvl="1"/>
            <a:r>
              <a:rPr lang="en-US" altLang="zh-TW" dirty="0" err="1" smtClean="0"/>
              <a:t>WebRTC</a:t>
            </a:r>
            <a:r>
              <a:rPr lang="zh-TW" altLang="en-US" dirty="0" smtClean="0"/>
              <a:t>支援</a:t>
            </a:r>
            <a:r>
              <a:rPr lang="en-US" altLang="zh-TW" dirty="0" smtClean="0"/>
              <a:t>WWW</a:t>
            </a:r>
            <a:r>
              <a:rPr lang="zh-TW" altLang="en-US" dirty="0" smtClean="0"/>
              <a:t>用戶端之間的直接傳輸。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WebGL</a:t>
            </a:r>
            <a:r>
              <a:rPr lang="zh-TW" altLang="en-US" dirty="0" smtClean="0"/>
              <a:t>提供網頁上的</a:t>
            </a:r>
            <a:r>
              <a:rPr lang="en-US" altLang="zh-TW" dirty="0" smtClean="0"/>
              <a:t>3D</a:t>
            </a:r>
            <a:r>
              <a:rPr lang="zh-TW" altLang="en-US" dirty="0" smtClean="0"/>
              <a:t>效果。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93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電子郵件元素</a:t>
            </a:r>
            <a:endParaRPr lang="zh-TW" alt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使用者代理人（</a:t>
            </a:r>
            <a:r>
              <a:rPr lang="en-US" altLang="zh-TW" smtClean="0"/>
              <a:t>user agent</a:t>
            </a:r>
            <a:r>
              <a:rPr lang="zh-TW" altLang="en-US" smtClean="0"/>
              <a:t>）：</a:t>
            </a:r>
            <a:endParaRPr lang="en-US" altLang="zh-TW" smtClean="0"/>
          </a:p>
          <a:p>
            <a:pPr lvl="1"/>
            <a:r>
              <a:rPr lang="zh-TW" altLang="en-US" smtClean="0"/>
              <a:t>常見的</a:t>
            </a:r>
            <a:r>
              <a:rPr lang="en-US" altLang="zh-TW" smtClean="0"/>
              <a:t>Email</a:t>
            </a:r>
            <a:r>
              <a:rPr lang="zh-TW" altLang="en-US" smtClean="0"/>
              <a:t>軟體。</a:t>
            </a:r>
            <a:endParaRPr lang="en-US" altLang="zh-TW" smtClean="0"/>
          </a:p>
          <a:p>
            <a:pPr lvl="1"/>
            <a:r>
              <a:rPr lang="en-US" altLang="zh-TW" smtClean="0"/>
              <a:t>Windows Mail</a:t>
            </a:r>
            <a:r>
              <a:rPr lang="zh-TW" altLang="en-US" smtClean="0"/>
              <a:t>、</a:t>
            </a:r>
            <a:r>
              <a:rPr lang="en-US" altLang="zh-TW" smtClean="0"/>
              <a:t>Office Outlook</a:t>
            </a:r>
            <a:r>
              <a:rPr lang="zh-TW" altLang="en-US" smtClean="0"/>
              <a:t>、</a:t>
            </a:r>
            <a:r>
              <a:rPr lang="en-US" altLang="zh-TW" smtClean="0"/>
              <a:t>Thunderbird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郵件伺服器（</a:t>
            </a:r>
            <a:r>
              <a:rPr lang="en-US" altLang="zh-TW" smtClean="0"/>
              <a:t>mail server</a:t>
            </a:r>
            <a:r>
              <a:rPr lang="zh-TW" altLang="en-US" smtClean="0"/>
              <a:t>）：</a:t>
            </a:r>
            <a:endParaRPr lang="en-US" altLang="zh-TW" smtClean="0"/>
          </a:p>
          <a:p>
            <a:pPr lvl="1"/>
            <a:r>
              <a:rPr lang="zh-TW" altLang="en-US" smtClean="0"/>
              <a:t>負責接收、傳送和儲存</a:t>
            </a:r>
            <a:r>
              <a:rPr lang="en-US" altLang="zh-TW" smtClean="0"/>
              <a:t>Email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8906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範例：使用</a:t>
            </a:r>
            <a:r>
              <a:rPr lang="en-US" altLang="zh-TW" smtClean="0"/>
              <a:t>HTML5</a:t>
            </a:r>
            <a:r>
              <a:rPr lang="zh-TW" altLang="en-US" smtClean="0"/>
              <a:t>的遊戲</a:t>
            </a:r>
            <a:endParaRPr lang="zh-TW" altLang="en-US" dirty="0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復古版的超級瑪莉歐。</a:t>
            </a:r>
            <a:endParaRPr lang="zh-TW" altLang="en-US" dirty="0" smtClean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75" y="2256715"/>
            <a:ext cx="4415918" cy="27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466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範例：使用</a:t>
            </a:r>
            <a:r>
              <a:rPr lang="en-US" altLang="zh-TW" smtClean="0"/>
              <a:t>WebSocket</a:t>
            </a:r>
            <a:r>
              <a:rPr lang="zh-TW" altLang="en-US" smtClean="0"/>
              <a:t>的應用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199" y="1660399"/>
            <a:ext cx="3979785" cy="29342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推出的</a:t>
            </a:r>
            <a:r>
              <a:rPr lang="en-US" altLang="zh-TW" dirty="0" smtClean="0"/>
              <a:t>Shared Piano</a:t>
            </a:r>
            <a:r>
              <a:rPr lang="zh-TW" altLang="en-US" dirty="0" smtClean="0"/>
              <a:t>遊戲。玩家可以透過瀏覽器共享鋼琴，進行有趣的「多手」聯</a:t>
            </a:r>
            <a:r>
              <a:rPr lang="zh-TW" altLang="en-US" dirty="0"/>
              <a:t>彈。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https://experiments.withgoogle.com/shared-piano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endParaRPr lang="zh-TW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5" y="1356615"/>
            <a:ext cx="4432958" cy="314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6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範例：網頁版的第一人稱射擊</a:t>
            </a:r>
          </a:p>
        </p:txBody>
      </p:sp>
      <p:sp>
        <p:nvSpPr>
          <p:cNvPr id="4505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Mozilla</a:t>
            </a:r>
            <a:r>
              <a:rPr lang="zh-TW" altLang="en-US" dirty="0" smtClean="0"/>
              <a:t>上實作的第一人稱射擊多人線上遊戲。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err="1" smtClean="0"/>
              <a:t>WebGL</a:t>
            </a:r>
            <a:r>
              <a:rPr lang="zh-TW" altLang="en-US" dirty="0" smtClean="0"/>
              <a:t>技術也可以在瀏覽器裡實現</a:t>
            </a:r>
            <a:r>
              <a:rPr lang="en-US" altLang="zh-TW" dirty="0" smtClean="0"/>
              <a:t>3D</a:t>
            </a:r>
            <a:r>
              <a:rPr lang="zh-TW" altLang="en-US" dirty="0" smtClean="0"/>
              <a:t>遊戲</a:t>
            </a:r>
            <a:r>
              <a:rPr lang="en-US" altLang="zh-TW" dirty="0" smtClean="0">
                <a:hlinkClick r:id="rId2"/>
              </a:rPr>
              <a:t>https://kripken.github.io/misc-js-benchmarks/banana/</a:t>
            </a:r>
            <a:r>
              <a:rPr lang="zh-TW" altLang="en-US" dirty="0" smtClean="0"/>
              <a:t> 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8047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範例：網頁版的第一人稱射擊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在全螢幕畫面下，幾乎感覺不到這是用瀏覽器做的遊戲。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841780"/>
            <a:ext cx="3330370" cy="178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2805076"/>
            <a:ext cx="2880320" cy="183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909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範例：網頁版的</a:t>
            </a:r>
            <a:r>
              <a:rPr lang="en-US" altLang="zh-TW" dirty="0" smtClean="0"/>
              <a:t>3D</a:t>
            </a:r>
            <a:r>
              <a:rPr lang="zh-TW" altLang="en-US" dirty="0" smtClean="0"/>
              <a:t>虛擬王國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JavaScript </a:t>
            </a:r>
            <a:r>
              <a:rPr lang="en-US" altLang="zh-TW" dirty="0" err="1" smtClean="0"/>
              <a:t>WebGL</a:t>
            </a:r>
            <a:r>
              <a:rPr lang="zh-TW" altLang="en-US" dirty="0" smtClean="0"/>
              <a:t>函式庫實現類似</a:t>
            </a:r>
            <a:r>
              <a:rPr lang="en-US" altLang="zh-TW" dirty="0" smtClean="0"/>
              <a:t>Minecraft</a:t>
            </a:r>
            <a:r>
              <a:rPr lang="zh-TW" altLang="en-US" dirty="0" smtClean="0"/>
              <a:t>的場景展示。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22740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範例：網頁版的</a:t>
            </a:r>
            <a:r>
              <a:rPr lang="en-US" altLang="zh-TW" dirty="0"/>
              <a:t>3D</a:t>
            </a:r>
            <a:r>
              <a:rPr lang="zh-TW" altLang="en-US" dirty="0"/>
              <a:t>虛擬王國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https://threejs.org/examples/#webgl_geometry_minecraft_ao</a:t>
            </a:r>
            <a:r>
              <a:rPr lang="zh-TW" altLang="en-US" dirty="0"/>
              <a:t> 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10" y="2661760"/>
            <a:ext cx="4050451" cy="216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971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範例：網頁版的乒乓球對戰遊戲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WebRTC</a:t>
            </a:r>
            <a:r>
              <a:rPr lang="zh-TW" altLang="en-US" dirty="0" smtClean="0"/>
              <a:t>技術，二個玩家可直接交換資料。</a:t>
            </a:r>
          </a:p>
          <a:p>
            <a:r>
              <a:rPr lang="en-US" altLang="zh-TW" dirty="0" smtClean="0"/>
              <a:t>https://experiments.withgoogle.com/cube-slam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39" y="2846123"/>
            <a:ext cx="3572696" cy="228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54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影音分享</a:t>
            </a:r>
            <a:endParaRPr lang="zh-TW" altLang="en-US" dirty="0" smtClean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消失的錄影帶和</a:t>
            </a:r>
            <a:r>
              <a:rPr lang="en-US" altLang="zh-TW" smtClean="0"/>
              <a:t>DVD</a:t>
            </a:r>
            <a:r>
              <a:rPr lang="zh-TW" altLang="en-US" smtClean="0"/>
              <a:t>出租店。</a:t>
            </a:r>
            <a:endParaRPr lang="en-US" altLang="zh-TW" smtClean="0"/>
          </a:p>
          <a:p>
            <a:r>
              <a:rPr lang="en-US" altLang="zh-TW" smtClean="0"/>
              <a:t>2005</a:t>
            </a:r>
            <a:r>
              <a:rPr lang="zh-TW" altLang="en-US" smtClean="0"/>
              <a:t>年</a:t>
            </a:r>
            <a:r>
              <a:rPr lang="en-US" altLang="zh-TW" smtClean="0"/>
              <a:t>YouTube</a:t>
            </a:r>
            <a:r>
              <a:rPr lang="zh-TW" altLang="en-US" smtClean="0"/>
              <a:t>成立：</a:t>
            </a:r>
            <a:r>
              <a:rPr lang="en-US" altLang="ja-JP" smtClean="0"/>
              <a:t>2006</a:t>
            </a:r>
            <a:r>
              <a:rPr lang="zh-TW" altLang="en-US" smtClean="0"/>
              <a:t>年，</a:t>
            </a:r>
            <a:r>
              <a:rPr lang="en-US" altLang="zh-TW" smtClean="0"/>
              <a:t>YouTube</a:t>
            </a:r>
            <a:r>
              <a:rPr lang="zh-TW" altLang="en-US" smtClean="0"/>
              <a:t>被</a:t>
            </a:r>
            <a:r>
              <a:rPr lang="en-US" altLang="zh-TW" smtClean="0"/>
              <a:t>Google</a:t>
            </a:r>
            <a:r>
              <a:rPr lang="zh-TW" altLang="en-US" smtClean="0"/>
              <a:t>收購。</a:t>
            </a:r>
            <a:endParaRPr lang="en-US" altLang="zh-TW" smtClean="0"/>
          </a:p>
          <a:p>
            <a:r>
              <a:rPr lang="en-US" altLang="zh-TW" smtClean="0"/>
              <a:t>YouTube</a:t>
            </a:r>
            <a:r>
              <a:rPr lang="zh-TW" altLang="en-US" smtClean="0"/>
              <a:t>上的內容一開始主要由使用者上傳。</a:t>
            </a:r>
            <a:endParaRPr lang="en-US" altLang="zh-TW" smtClean="0"/>
          </a:p>
          <a:p>
            <a:r>
              <a:rPr lang="zh-TW" altLang="en-US" smtClean="0"/>
              <a:t>後來也愈來愈多由專業的內容提供業者提供。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137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影音分享</a:t>
            </a:r>
            <a:endParaRPr lang="en-US" altLang="zh-TW" dirty="0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其他隨選視訊服務：</a:t>
            </a:r>
            <a:endParaRPr lang="en-US" altLang="zh-TW" smtClean="0"/>
          </a:p>
          <a:p>
            <a:pPr lvl="1"/>
            <a:r>
              <a:rPr lang="zh-TW" altLang="en-US" smtClean="0"/>
              <a:t>中華電信的</a:t>
            </a:r>
            <a:r>
              <a:rPr lang="en-US" altLang="zh-TW" smtClean="0"/>
              <a:t>MOD</a:t>
            </a:r>
            <a:r>
              <a:rPr lang="zh-TW" altLang="en-US" smtClean="0"/>
              <a:t> 。</a:t>
            </a:r>
            <a:endParaRPr lang="en-US" altLang="zh-TW" smtClean="0"/>
          </a:p>
          <a:p>
            <a:pPr lvl="1"/>
            <a:r>
              <a:rPr lang="zh-TW" altLang="en-US" smtClean="0"/>
              <a:t>美國的</a:t>
            </a:r>
            <a:r>
              <a:rPr lang="en-US" altLang="zh-TW" smtClean="0"/>
              <a:t>NETFLIX</a:t>
            </a:r>
            <a:r>
              <a:rPr lang="zh-TW" altLang="en-US" smtClean="0"/>
              <a:t>、</a:t>
            </a:r>
            <a:r>
              <a:rPr lang="en-US" altLang="zh-TW" smtClean="0"/>
              <a:t>HULU</a:t>
            </a:r>
            <a:r>
              <a:rPr lang="zh-TW" altLang="en-US" smtClean="0"/>
              <a:t>網站服務。</a:t>
            </a: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48" y="1190673"/>
            <a:ext cx="3431652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05" y="3471850"/>
            <a:ext cx="34218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54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社群網路服務</a:t>
            </a:r>
            <a:endParaRPr lang="zh-TW" altLang="en-US" dirty="0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mtClean="0"/>
              <a:t>提供使用者線上分享生活大小事的平台。</a:t>
            </a:r>
            <a:endParaRPr lang="en-US" altLang="zh-TW" smtClean="0"/>
          </a:p>
          <a:p>
            <a:r>
              <a:rPr lang="zh-TW" altLang="en-US" smtClean="0"/>
              <a:t>不同的社群網路有不同的目標族群。</a:t>
            </a:r>
            <a:endParaRPr lang="en-US" altLang="zh-TW" smtClean="0"/>
          </a:p>
          <a:p>
            <a:pPr lvl="1"/>
            <a:r>
              <a:rPr lang="en-US" altLang="zh-TW" smtClean="0"/>
              <a:t>Facebook –</a:t>
            </a:r>
            <a:r>
              <a:rPr lang="zh-TW" altLang="en-US" smtClean="0"/>
              <a:t>同學朋友。</a:t>
            </a:r>
            <a:endParaRPr lang="en-US" altLang="zh-TW" smtClean="0"/>
          </a:p>
          <a:p>
            <a:pPr lvl="1"/>
            <a:r>
              <a:rPr lang="en-US" altLang="zh-TW" smtClean="0"/>
              <a:t>Instagram –</a:t>
            </a:r>
            <a:r>
              <a:rPr lang="zh-TW" altLang="en-US" smtClean="0"/>
              <a:t>圖片分享。</a:t>
            </a:r>
            <a:endParaRPr lang="en-US" altLang="zh-TW" smtClean="0"/>
          </a:p>
          <a:p>
            <a:pPr lvl="1"/>
            <a:r>
              <a:rPr lang="en-US" altLang="zh-TW" smtClean="0"/>
              <a:t>Twitter – </a:t>
            </a:r>
            <a:r>
              <a:rPr lang="zh-TW" altLang="en-US" smtClean="0"/>
              <a:t>以即時消息分享為主。</a:t>
            </a:r>
            <a:endParaRPr lang="en-US" altLang="zh-TW" smtClean="0"/>
          </a:p>
          <a:p>
            <a:pPr lvl="1"/>
            <a:r>
              <a:rPr lang="en-US" altLang="zh-TW" smtClean="0"/>
              <a:t>Linkedin – </a:t>
            </a:r>
            <a:r>
              <a:rPr lang="zh-TW" altLang="en-US" smtClean="0"/>
              <a:t>以工作關係為主。</a:t>
            </a:r>
            <a:endParaRPr lang="en-US" altLang="zh-TW" smtClean="0"/>
          </a:p>
          <a:p>
            <a:pPr lvl="1"/>
            <a:r>
              <a:rPr lang="en-US" altLang="zh-TW" smtClean="0"/>
              <a:t>Pinterest –</a:t>
            </a:r>
            <a:r>
              <a:rPr lang="zh-TW" altLang="en-US" smtClean="0"/>
              <a:t> 整理分享網上資訊。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50446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電子郵件元素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2031690"/>
            <a:ext cx="690144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129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68313" y="357188"/>
            <a:ext cx="8229600" cy="85725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社群網站範例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23" y="1401620"/>
            <a:ext cx="3766447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60193"/>
            <a:ext cx="3811160" cy="200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35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網路儲存</a:t>
            </a:r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使用者不需要自行架設檔案伺服器，只要申請一個免費或是付費的雲端網路儲存帳號，就可以把自己的檔案全部交給</a:t>
            </a:r>
            <a:r>
              <a:rPr lang="en-US" altLang="zh-TW" smtClean="0"/>
              <a:t>Internet</a:t>
            </a:r>
            <a:r>
              <a:rPr lang="zh-TW" altLang="en-US" smtClean="0"/>
              <a:t>上的雲端儲存服務保存。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97683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網路儲存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這些雲端儲存服務除了自動備份資料外，也提供自動同步的功能。</a:t>
            </a:r>
            <a:endParaRPr lang="en-US" altLang="zh-TW" dirty="0"/>
          </a:p>
          <a:p>
            <a:r>
              <a:rPr lang="zh-TW" altLang="en-US" dirty="0"/>
              <a:t>同一位使用者的各種裝置，都可以使用同一個服務，看到相同的檔案。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510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網路儲存</a:t>
            </a:r>
            <a:endParaRPr lang="zh-TW" altLang="en-US" dirty="0" smtClean="0"/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mtClean="0"/>
              <a:t>雲端儲存其他的功能</a:t>
            </a:r>
            <a:endParaRPr lang="en-US" altLang="zh-TW" smtClean="0"/>
          </a:p>
          <a:p>
            <a:pPr lvl="1"/>
            <a:r>
              <a:rPr lang="zh-TW" altLang="en-US" smtClean="0"/>
              <a:t>版本控管</a:t>
            </a:r>
            <a:endParaRPr lang="en-US" altLang="zh-TW" smtClean="0"/>
          </a:p>
          <a:p>
            <a:pPr lvl="1"/>
            <a:r>
              <a:rPr lang="zh-TW" altLang="en-US" smtClean="0"/>
              <a:t>線上檢視</a:t>
            </a:r>
            <a:endParaRPr lang="en-US" altLang="zh-TW" smtClean="0"/>
          </a:p>
          <a:p>
            <a:pPr lvl="1"/>
            <a:r>
              <a:rPr lang="zh-TW" altLang="en-US" smtClean="0"/>
              <a:t>線上編輯功能</a:t>
            </a:r>
            <a:endParaRPr lang="en-US" altLang="zh-TW" smtClean="0"/>
          </a:p>
          <a:p>
            <a:r>
              <a:rPr lang="zh-TW" altLang="en-US" smtClean="0"/>
              <a:t>所以，使用者可以透過這種方式，與其他使用者同時在網路上一起進行文件的編輯和創作！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4068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7-5 </a:t>
            </a:r>
            <a:r>
              <a:rPr lang="zh-TW" altLang="en-US" smtClean="0"/>
              <a:t>網頁製作</a:t>
            </a:r>
            <a:endParaRPr lang="en-US" altLang="zh-TW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網頁是由超文本標記語言（</a:t>
            </a:r>
            <a:r>
              <a:rPr lang="en-US" altLang="zh-TW" smtClean="0"/>
              <a:t>Hyper Text Markup Language</a:t>
            </a:r>
            <a:r>
              <a:rPr lang="zh-TW" altLang="en-US" smtClean="0"/>
              <a:t>；</a:t>
            </a:r>
            <a:r>
              <a:rPr lang="en-US" altLang="zh-TW" smtClean="0"/>
              <a:t>HTML</a:t>
            </a:r>
            <a:r>
              <a:rPr lang="zh-TW" altLang="en-US" smtClean="0"/>
              <a:t>）所撰寫而成。</a:t>
            </a:r>
            <a:endParaRPr lang="en-US" altLang="zh-TW" smtClean="0"/>
          </a:p>
          <a:p>
            <a:r>
              <a:rPr lang="en-US" altLang="zh-TW" smtClean="0"/>
              <a:t>HTML</a:t>
            </a:r>
            <a:r>
              <a:rPr lang="zh-TW" altLang="en-US" smtClean="0"/>
              <a:t>是標記描述語言。</a:t>
            </a:r>
          </a:p>
          <a:p>
            <a:pPr lvl="1"/>
            <a:r>
              <a:rPr lang="zh-TW" altLang="en-US" smtClean="0"/>
              <a:t>使用各種標籤來進行排版的動作。</a:t>
            </a:r>
            <a:endParaRPr lang="en-US" altLang="zh-TW" smtClean="0"/>
          </a:p>
          <a:p>
            <a:pPr lvl="1"/>
            <a:r>
              <a:rPr lang="zh-TW" altLang="en-US" smtClean="0"/>
              <a:t>使得文件之間能夠相互連結。</a:t>
            </a:r>
          </a:p>
          <a:p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036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– </a:t>
            </a:r>
            <a:r>
              <a:rPr lang="zh-TW" altLang="en-US" smtClean="0"/>
              <a:t>原始碼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01620"/>
            <a:ext cx="5237783" cy="310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(cont) – </a:t>
            </a:r>
            <a:r>
              <a:rPr lang="zh-TW" altLang="en-US" smtClean="0"/>
              <a:t>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776413"/>
            <a:ext cx="78009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32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範例一 </a:t>
            </a:r>
            <a:r>
              <a:rPr lang="en-US" altLang="zh-TW" smtClean="0"/>
              <a:t>– </a:t>
            </a:r>
            <a:r>
              <a:rPr lang="zh-TW" altLang="en-US" smtClean="0"/>
              <a:t>使用標籤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21" y="1401620"/>
            <a:ext cx="7992380" cy="294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/>
              <a:t>– </a:t>
            </a:r>
            <a:r>
              <a:rPr lang="zh-TW" altLang="en-US" smtClean="0"/>
              <a:t>原始碼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56615"/>
            <a:ext cx="4107560" cy="363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84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範例二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原始碼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1366736"/>
            <a:ext cx="4681913" cy="364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89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電子郵件元素</a:t>
            </a:r>
            <a:endParaRPr lang="en-US" altLang="zh-TW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通訊協定（</a:t>
            </a:r>
            <a:r>
              <a:rPr lang="en-US" altLang="zh-TW" dirty="0" smtClean="0"/>
              <a:t>protocol</a:t>
            </a:r>
            <a:r>
              <a:rPr lang="zh-TW" altLang="en-US" dirty="0" smtClean="0"/>
              <a:t>）：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SMTP (simple mail transfer protocol)</a:t>
            </a:r>
            <a:r>
              <a:rPr lang="zh-TW" altLang="en-US" dirty="0" smtClean="0"/>
              <a:t>用來寄送和傳遞郵件。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POP3 (post office protocol 3)</a:t>
            </a:r>
            <a:r>
              <a:rPr lang="zh-TW" altLang="en-US" dirty="0" smtClean="0"/>
              <a:t>用來下載郵件。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IMAP (Internet message access protocol)</a:t>
            </a:r>
            <a:r>
              <a:rPr lang="zh-TW" altLang="en-US" dirty="0" smtClean="0"/>
              <a:t>用來線上閱讀郵件。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45948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/>
              <a:t>– </a:t>
            </a:r>
            <a:r>
              <a:rPr lang="zh-TW" altLang="en-US" smtClean="0"/>
              <a:t>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56615"/>
            <a:ext cx="5139823" cy="36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2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範例二</a:t>
            </a:r>
            <a:r>
              <a:rPr lang="en-US" altLang="zh-TW" smtClean="0"/>
              <a:t> – </a:t>
            </a:r>
            <a:r>
              <a:rPr lang="zh-TW" altLang="en-US" smtClean="0"/>
              <a:t>使用標籤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38" y="1394218"/>
            <a:ext cx="6578963" cy="32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61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/>
              <a:t>–</a:t>
            </a:r>
            <a:r>
              <a:rPr lang="zh-TW" altLang="en-US" smtClean="0"/>
              <a:t>部分原始碼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84" y="1401620"/>
            <a:ext cx="4304246" cy="367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065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範例三 </a:t>
            </a:r>
            <a:r>
              <a:rPr lang="en-US" altLang="zh-TW" smtClean="0"/>
              <a:t>– </a:t>
            </a:r>
            <a:r>
              <a:rPr lang="zh-TW" altLang="en-US" smtClean="0"/>
              <a:t>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1388995"/>
            <a:ext cx="4914798" cy="349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6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HTML</a:t>
            </a:r>
            <a:r>
              <a:rPr lang="zh-TW" altLang="en-US" smtClean="0"/>
              <a:t>範例三</a:t>
            </a:r>
            <a:r>
              <a:rPr lang="en-US" altLang="zh-TW" smtClean="0"/>
              <a:t> – </a:t>
            </a:r>
            <a:r>
              <a:rPr lang="zh-TW" altLang="en-US" smtClean="0"/>
              <a:t>標籤</a:t>
            </a:r>
            <a:r>
              <a:rPr lang="en-US" altLang="zh-TW" smtClean="0"/>
              <a:t>IMG</a:t>
            </a:r>
            <a:r>
              <a:rPr lang="zh-TW" altLang="en-US" smtClean="0"/>
              <a:t>的屬性和錨標籤</a:t>
            </a:r>
            <a:endParaRPr lang="en-US" altLang="zh-TW" dirty="0" smtClean="0"/>
          </a:p>
        </p:txBody>
      </p:sp>
      <p:sp>
        <p:nvSpPr>
          <p:cNvPr id="6451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範例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1533534"/>
            <a:ext cx="5405180" cy="282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46575" y="4371950"/>
            <a:ext cx="6435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&lt;A HREF="http://www.happyschool.edu.tw"&gt; </a:t>
            </a:r>
            <a:r>
              <a:rPr lang="zh-TW" altLang="en-US" dirty="0">
                <a:solidFill>
                  <a:srgbClr val="C00000"/>
                </a:solidFill>
              </a:rPr>
              <a:t>快樂高中</a:t>
            </a:r>
            <a:r>
              <a:rPr lang="en-US" altLang="zh-TW" b="1" dirty="0">
                <a:solidFill>
                  <a:srgbClr val="C00000"/>
                </a:solidFill>
              </a:rPr>
              <a:t>&lt;/A&gt;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59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線上課程的雲端漫步體驗</a:t>
            </a:r>
            <a:r>
              <a:rPr lang="zh-TW" altLang="en-US" dirty="0" smtClean="0"/>
              <a:t>　　</a:t>
            </a:r>
            <a:endParaRPr lang="en-US" altLang="zh-TW" dirty="0" smtClean="0"/>
          </a:p>
          <a:p>
            <a:r>
              <a:rPr lang="zh-TW" altLang="en-US" dirty="0" smtClean="0"/>
              <a:t>國外某大學的一門線上課程裡，有位修課學生在學期中不幸意外死亡，更令教授難過的是，該生直到期末仍持續繳交作業，甚至連加分題也努力完成。</a:t>
            </a:r>
            <a:endParaRPr lang="en-US" altLang="zh-TW" dirty="0" smtClean="0"/>
          </a:p>
          <a:p>
            <a:r>
              <a:rPr lang="zh-TW" altLang="en-US" dirty="0" smtClean="0"/>
              <a:t>調查顯示，該生將上課的帳號密碼都給了外包網站的槍手。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258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為了防弊，線上考試另訂不少規範，有的要求顯示電腦網址的地理位置，有的要求開啟鏡頭並核對身分，有的大班課程開啟鏡頭後還會分組，再由各個助教監考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面對</a:t>
            </a:r>
            <a:r>
              <a:rPr lang="zh-TW" altLang="en-US" dirty="0"/>
              <a:t>各式各樣的期末線上評量，不知莘莘學子是否都備有適足穩定的視訊設備、網路流量及應試空間呢？當線上監考軟體標注學生涉及舞弊時，到底該相信監考軟體，或是作答學生呢？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5151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跨越時空的魚雁往返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近日看到一則感人新聞，敘述一位英國男孩在二戰期間與一位美國女孩成為筆友的故事。</a:t>
            </a:r>
            <a:endParaRPr lang="en-US" altLang="zh-TW" dirty="0" smtClean="0"/>
          </a:p>
          <a:p>
            <a:r>
              <a:rPr lang="zh-TW" altLang="en-US" dirty="0" smtClean="0"/>
              <a:t>儘管當年烽火耽擱了橫越大西洋的信件傳送，但他們耐心等待回音，未曾放棄聯繫。後來兩人各自成家，至今仍透過信函分享彼此的日常生活，維繫猶如鄰家友人的跨國情誼。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79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隨著科技進展，人際通訊愈來愈簡便即時，雖說好處多多，但稍一不慎，情感聯繫恐將失衡。</a:t>
            </a:r>
            <a:endParaRPr lang="en-US" altLang="zh-TW" dirty="0" smtClean="0"/>
          </a:p>
          <a:p>
            <a:r>
              <a:rPr lang="zh-TW" altLang="en-US" dirty="0" smtClean="0"/>
              <a:t>尤其當前即時通訊氾濫成災，往往正在讀訊息時，另幾則新訊息已接踵而至，讓人難以招架。其實，有時情感交流並不一定要如此迅速，稍稍延遲反而可以帶來更深刻的思念。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19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電子郵件的問題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垃圾郵件</a:t>
            </a:r>
            <a:r>
              <a:rPr lang="en-US" altLang="zh-TW" smtClean="0"/>
              <a:t> (spam)</a:t>
            </a:r>
            <a:r>
              <a:rPr lang="zh-TW" altLang="en-US" smtClean="0"/>
              <a:t>：</a:t>
            </a:r>
            <a:endParaRPr lang="en-US" altLang="zh-TW" smtClean="0"/>
          </a:p>
          <a:p>
            <a:pPr lvl="1"/>
            <a:r>
              <a:rPr lang="zh-TW" altLang="en-US" smtClean="0"/>
              <a:t>主要用來發送廣告、進行網路行銷。</a:t>
            </a:r>
            <a:endParaRPr lang="en-US" altLang="zh-TW" smtClean="0"/>
          </a:p>
          <a:p>
            <a:r>
              <a:rPr lang="zh-TW" altLang="en-US" smtClean="0"/>
              <a:t>詐騙郵件：</a:t>
            </a:r>
            <a:endParaRPr lang="en-US" altLang="zh-TW" smtClean="0"/>
          </a:p>
          <a:p>
            <a:pPr lvl="1"/>
            <a:r>
              <a:rPr lang="zh-TW" altLang="en-US" smtClean="0"/>
              <a:t>附夾惡意檔案或惡意連結。</a:t>
            </a:r>
            <a:endParaRPr lang="en-US" altLang="zh-TW" smtClean="0"/>
          </a:p>
          <a:p>
            <a:r>
              <a:rPr lang="zh-TW" altLang="en-US" smtClean="0"/>
              <a:t>無法有效過濾及阻擋上述郵件。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78543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網頁收信介面</a:t>
            </a:r>
            <a:endParaRPr lang="zh-TW" alt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許多免費的電子郵件都有提供。</a:t>
            </a:r>
            <a:endParaRPr lang="en-US" altLang="zh-TW" smtClean="0"/>
          </a:p>
          <a:p>
            <a:r>
              <a:rPr lang="zh-TW" altLang="en-US" smtClean="0"/>
              <a:t>方便、快速、一致性。</a:t>
            </a:r>
            <a:endParaRPr lang="en-US" altLang="zh-TW" smtClean="0"/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網頁收信界面：電腦版</a:t>
            </a:r>
            <a:r>
              <a:rPr lang="en-US" altLang="zh-TW" smtClean="0"/>
              <a:t> VS </a:t>
            </a:r>
            <a:r>
              <a:rPr lang="zh-TW" altLang="en-US" smtClean="0"/>
              <a:t>手機版。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954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氾濫成災的垃圾詐騙訊息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當收到信件主旨為「你中獎了」、「信用卡代辦」、「低利貸款」、「驗證你的雲端帳號」、「快遞待領通知」、「你有一筆退款」、「大筆遺產等待繼承」、「信用卡付款錯誤」、「不明消費發票」、「信箱已滿」等訊息時。</a:t>
            </a:r>
            <a:endParaRPr lang="en-US" altLang="zh-TW" dirty="0" smtClean="0"/>
          </a:p>
          <a:p>
            <a:r>
              <a:rPr lang="zh-TW" altLang="en-US" dirty="0" smtClean="0"/>
              <a:t>一定要提高警覺，以免暴露個資和損失財物。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79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2011</Words>
  <Application>Microsoft Office PowerPoint</Application>
  <PresentationFormat>如螢幕大小 (16:9)</PresentationFormat>
  <Paragraphs>239</Paragraphs>
  <Slides>68</Slides>
  <Notes>16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佈景主題</vt:lpstr>
      <vt:lpstr>網路應用</vt:lpstr>
      <vt:lpstr>7-1 電子郵件</vt:lpstr>
      <vt:lpstr>Email位址</vt:lpstr>
      <vt:lpstr>電子郵件元素</vt:lpstr>
      <vt:lpstr>電子郵件元素</vt:lpstr>
      <vt:lpstr>電子郵件元素</vt:lpstr>
      <vt:lpstr>電子郵件的問題</vt:lpstr>
      <vt:lpstr>網頁收信介面</vt:lpstr>
      <vt:lpstr>PowerPoint 簡報</vt:lpstr>
      <vt:lpstr>PowerPoint 簡報</vt:lpstr>
      <vt:lpstr>7-2 電子佈告欄 BBS</vt:lpstr>
      <vt:lpstr>BBS的特色</vt:lpstr>
      <vt:lpstr>BBS的特色</vt:lpstr>
      <vt:lpstr>常見的ANSI控制碼</vt:lpstr>
      <vt:lpstr>常見的ANSI控制碼</vt:lpstr>
      <vt:lpstr>ANSI控制碼的範例</vt:lpstr>
      <vt:lpstr>7-3 全球資訊網運作原理</vt:lpstr>
      <vt:lpstr>網頁的主從式架構</vt:lpstr>
      <vt:lpstr>HTTP</vt:lpstr>
      <vt:lpstr>HTTP (續)</vt:lpstr>
      <vt:lpstr>網頁瀏覽器</vt:lpstr>
      <vt:lpstr>網頁瀏覽器</vt:lpstr>
      <vt:lpstr>Windows上的Internet Explorer</vt:lpstr>
      <vt:lpstr>Linux上的Google Chrome</vt:lpstr>
      <vt:lpstr>Mac OS X上的Safari</vt:lpstr>
      <vt:lpstr>Firefox OS手機的瀏覽器</vt:lpstr>
      <vt:lpstr>7-4 WWW及相關應用</vt:lpstr>
      <vt:lpstr>7-4 WWW及相關應用</vt:lpstr>
      <vt:lpstr>搜尋引擎</vt:lpstr>
      <vt:lpstr>搜尋引擎 (續)</vt:lpstr>
      <vt:lpstr>即時通訊</vt:lpstr>
      <vt:lpstr>即時通訊</vt:lpstr>
      <vt:lpstr>即時通訊</vt:lpstr>
      <vt:lpstr>即時通訊</vt:lpstr>
      <vt:lpstr>行動裝置上的即時通訊軟體</vt:lpstr>
      <vt:lpstr>網路遊戲</vt:lpstr>
      <vt:lpstr>網路遊戲</vt:lpstr>
      <vt:lpstr>進階的WWW技術與線上遊戲</vt:lpstr>
      <vt:lpstr>進階的WWW技術與線上遊戲</vt:lpstr>
      <vt:lpstr>範例：使用HTML5的遊戲</vt:lpstr>
      <vt:lpstr>範例：使用WebSocket的應用</vt:lpstr>
      <vt:lpstr>範例：網頁版的第一人稱射擊</vt:lpstr>
      <vt:lpstr>範例：網頁版的第一人稱射擊</vt:lpstr>
      <vt:lpstr>範例：網頁版的3D虛擬王國</vt:lpstr>
      <vt:lpstr>範例：網頁版的3D虛擬王國</vt:lpstr>
      <vt:lpstr>範例：網頁版的乒乓球對戰遊戲</vt:lpstr>
      <vt:lpstr>影音分享</vt:lpstr>
      <vt:lpstr>影音分享</vt:lpstr>
      <vt:lpstr>社群網路服務</vt:lpstr>
      <vt:lpstr>社群網站範例</vt:lpstr>
      <vt:lpstr>網路儲存</vt:lpstr>
      <vt:lpstr>網路儲存</vt:lpstr>
      <vt:lpstr>網路儲存</vt:lpstr>
      <vt:lpstr>7-5 網頁製作</vt:lpstr>
      <vt:lpstr>HTML範例1 – 原始碼</vt:lpstr>
      <vt:lpstr>HTML範例1 (cont) – 畫面</vt:lpstr>
      <vt:lpstr>HTML範例一 – 使用標籤</vt:lpstr>
      <vt:lpstr>HTML範例二 – 原始碼</vt:lpstr>
      <vt:lpstr>HTML範例二 – 原始碼</vt:lpstr>
      <vt:lpstr>HTML範例二 – 畫面</vt:lpstr>
      <vt:lpstr>HTML範例二 – 使用標籤</vt:lpstr>
      <vt:lpstr>HTML範例三 –部分原始碼</vt:lpstr>
      <vt:lpstr>HTML範例三 – 畫面</vt:lpstr>
      <vt:lpstr>HTML範例三 – 標籤IMG的屬性和錨標籤</vt:lpstr>
      <vt:lpstr>PowerPoint 簡報</vt:lpstr>
      <vt:lpstr>PowerPoint 簡報</vt:lpstr>
      <vt:lpstr>PowerPoint 簡報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154</cp:revision>
  <dcterms:created xsi:type="dcterms:W3CDTF">2015-04-21T01:58:17Z</dcterms:created>
  <dcterms:modified xsi:type="dcterms:W3CDTF">2024-06-05T03:11:13Z</dcterms:modified>
</cp:coreProperties>
</file>